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rts/chart1.xml" ContentType="application/vnd.openxmlformats-officedocument.drawingml.chart+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rts/chart2.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3">
  <p:sldMasterIdLst>
    <p:sldMasterId id="2147483648" r:id="rId1"/>
  </p:sldMasterIdLst>
  <p:notesMasterIdLst>
    <p:notesMasterId r:id="rId41"/>
  </p:notesMasterIdLst>
  <p:sldIdLst>
    <p:sldId id="706" r:id="rId2"/>
    <p:sldId id="275" r:id="rId3"/>
    <p:sldId id="262" r:id="rId4"/>
    <p:sldId id="260" r:id="rId5"/>
    <p:sldId id="722" r:id="rId6"/>
    <p:sldId id="267" r:id="rId7"/>
    <p:sldId id="268" r:id="rId8"/>
    <p:sldId id="271" r:id="rId9"/>
    <p:sldId id="704" r:id="rId10"/>
    <p:sldId id="703" r:id="rId11"/>
    <p:sldId id="307" r:id="rId12"/>
    <p:sldId id="279" r:id="rId13"/>
    <p:sldId id="711" r:id="rId14"/>
    <p:sldId id="273" r:id="rId15"/>
    <p:sldId id="287" r:id="rId16"/>
    <p:sldId id="290" r:id="rId17"/>
    <p:sldId id="701" r:id="rId18"/>
    <p:sldId id="276" r:id="rId19"/>
    <p:sldId id="295" r:id="rId20"/>
    <p:sldId id="708" r:id="rId21"/>
    <p:sldId id="291" r:id="rId22"/>
    <p:sldId id="292" r:id="rId23"/>
    <p:sldId id="299" r:id="rId24"/>
    <p:sldId id="719" r:id="rId25"/>
    <p:sldId id="718" r:id="rId26"/>
    <p:sldId id="720" r:id="rId27"/>
    <p:sldId id="298" r:id="rId28"/>
    <p:sldId id="713" r:id="rId29"/>
    <p:sldId id="709" r:id="rId30"/>
    <p:sldId id="614" r:id="rId31"/>
    <p:sldId id="615" r:id="rId32"/>
    <p:sldId id="716" r:id="rId33"/>
    <p:sldId id="723" r:id="rId34"/>
    <p:sldId id="721" r:id="rId35"/>
    <p:sldId id="724" r:id="rId36"/>
    <p:sldId id="715" r:id="rId37"/>
    <p:sldId id="272" r:id="rId38"/>
    <p:sldId id="280" r:id="rId39"/>
    <p:sldId id="610" r:id="rId40"/>
  </p:sldIdLst>
  <p:sldSz cx="12192000" cy="6858000"/>
  <p:notesSz cx="6858000" cy="9144000"/>
  <p:defaultTextStyle>
    <a:defPPr>
      <a:defRPr lang="es-C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cción predeterminada" id="{EC069EA5-B7EF-4C70-A18F-6C2F89CD0978}">
          <p14:sldIdLst>
            <p14:sldId id="706"/>
            <p14:sldId id="275"/>
            <p14:sldId id="262"/>
            <p14:sldId id="260"/>
            <p14:sldId id="722"/>
            <p14:sldId id="267"/>
            <p14:sldId id="268"/>
            <p14:sldId id="271"/>
            <p14:sldId id="704"/>
            <p14:sldId id="703"/>
            <p14:sldId id="307"/>
            <p14:sldId id="279"/>
            <p14:sldId id="711"/>
            <p14:sldId id="273"/>
            <p14:sldId id="287"/>
            <p14:sldId id="290"/>
            <p14:sldId id="701"/>
            <p14:sldId id="276"/>
            <p14:sldId id="295"/>
            <p14:sldId id="708"/>
            <p14:sldId id="291"/>
            <p14:sldId id="292"/>
            <p14:sldId id="299"/>
            <p14:sldId id="719"/>
            <p14:sldId id="718"/>
            <p14:sldId id="720"/>
            <p14:sldId id="298"/>
            <p14:sldId id="713"/>
            <p14:sldId id="709"/>
            <p14:sldId id="614"/>
            <p14:sldId id="615"/>
            <p14:sldId id="716"/>
            <p14:sldId id="723"/>
          </p14:sldIdLst>
        </p14:section>
        <p14:section name="Sección sin título" id="{DD9505DA-94BF-4B3F-A914-2D9395FA3A55}">
          <p14:sldIdLst>
            <p14:sldId id="721"/>
            <p14:sldId id="724"/>
            <p14:sldId id="715"/>
            <p14:sldId id="272"/>
            <p14:sldId id="280"/>
            <p14:sldId id="61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6600"/>
    <a:srgbClr val="FFCC00"/>
    <a:srgbClr val="996633"/>
    <a:srgbClr val="1DE31D"/>
    <a:srgbClr val="05FB9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20" autoAdjust="0"/>
    <p:restoredTop sz="81818" autoAdjust="0"/>
  </p:normalViewPr>
  <p:slideViewPr>
    <p:cSldViewPr snapToGrid="0">
      <p:cViewPr varScale="1">
        <p:scale>
          <a:sx n="68" d="100"/>
          <a:sy n="68" d="100"/>
        </p:scale>
        <p:origin x="738"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s>
</file>

<file path=ppt/charts/_rels/chart1.xml.rels><?xml version="1.0" encoding="UTF-8" standalone="yes"?>
<Relationships xmlns="http://schemas.openxmlformats.org/package/2006/relationships"><Relationship Id="rId1" Type="http://schemas.openxmlformats.org/officeDocument/2006/relationships/oleObject" Target="file:///\\Users\sandracruz\Dropbox\Agricultura%20Digital\Doctos%20Sandra\Informe\3.%20BD%20Limesurvey\Me&#769;xico_%20Reporte_Productores.xlsx" TargetMode="External"/></Relationships>
</file>

<file path=ppt/charts/_rels/chart2.xml.rels><?xml version="1.0" encoding="UTF-8" standalone="yes"?>
<Relationships xmlns="http://schemas.openxmlformats.org/package/2006/relationships"><Relationship Id="rId3" Type="http://schemas.openxmlformats.org/officeDocument/2006/relationships/oleObject" Target="file:///\\Users\PJW\Desktop\Cacao_Ec\r\update_TTC_v2.xlsx" TargetMode="Externa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chartUserShapes" Target="../drawings/drawing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spPr>
            <a:solidFill>
              <a:srgbClr val="FFC000"/>
            </a:solidFill>
            <a:ln>
              <a:noFill/>
            </a:ln>
            <a:effectLst/>
          </c:spPr>
          <c:invertIfNegative val="0"/>
          <c:dLbls>
            <c:dLbl>
              <c:idx val="1"/>
              <c:spPr>
                <a:noFill/>
                <a:ln>
                  <a:noFill/>
                </a:ln>
                <a:effectLst/>
              </c:spPr>
              <c:txPr>
                <a:bodyPr rot="0" vert="horz"/>
                <a:lstStyle/>
                <a:p>
                  <a:pPr>
                    <a:defRPr b="1">
                      <a:solidFill>
                        <a:srgbClr val="C00000"/>
                      </a:solidFill>
                    </a:defRPr>
                  </a:pPr>
                  <a:endParaRPr lang="es-CL"/>
                </a:p>
              </c:txPr>
              <c:showLegendKey val="0"/>
              <c:showVal val="1"/>
              <c:showCatName val="0"/>
              <c:showSerName val="0"/>
              <c:showPercent val="0"/>
              <c:showBubbleSize val="0"/>
              <c:extLst>
                <c:ext xmlns:c16="http://schemas.microsoft.com/office/drawing/2014/chart" uri="{C3380CC4-5D6E-409C-BE32-E72D297353CC}">
                  <c16:uniqueId val="{00000000-06C9-0B44-BA52-2A2CB85E8A09}"/>
                </c:ext>
              </c:extLst>
            </c:dLbl>
            <c:dLbl>
              <c:idx val="4"/>
              <c:spPr>
                <a:noFill/>
                <a:ln>
                  <a:noFill/>
                </a:ln>
                <a:effectLst/>
              </c:spPr>
              <c:txPr>
                <a:bodyPr rot="0" vert="horz"/>
                <a:lstStyle/>
                <a:p>
                  <a:pPr>
                    <a:defRPr b="1">
                      <a:solidFill>
                        <a:srgbClr val="C00000"/>
                      </a:solidFill>
                    </a:defRPr>
                  </a:pPr>
                  <a:endParaRPr lang="es-CL"/>
                </a:p>
              </c:txPr>
              <c:showLegendKey val="0"/>
              <c:showVal val="1"/>
              <c:showCatName val="0"/>
              <c:showSerName val="0"/>
              <c:showPercent val="0"/>
              <c:showBubbleSize val="0"/>
              <c:extLst>
                <c:ext xmlns:c16="http://schemas.microsoft.com/office/drawing/2014/chart" uri="{C3380CC4-5D6E-409C-BE32-E72D297353CC}">
                  <c16:uniqueId val="{00000001-06C9-0B44-BA52-2A2CB85E8A09}"/>
                </c:ext>
              </c:extLst>
            </c:dLbl>
            <c:spPr>
              <a:noFill/>
              <a:ln>
                <a:noFill/>
              </a:ln>
              <a:effectLst/>
            </c:spPr>
            <c:txPr>
              <a:bodyPr rot="0" vert="horz"/>
              <a:lstStyle/>
              <a:p>
                <a:pPr>
                  <a:defRPr/>
                </a:pPr>
                <a:endParaRPr lang="es-CL"/>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México!$C$651:$H$651</c:f>
              <c:strCache>
                <c:ptCount val="6"/>
                <c:pt idx="0">
                  <c:v> Comunicación proveedores, clientes y empleados</c:v>
                </c:pt>
                <c:pt idx="1">
                  <c:v>Comercialización y presencia en línea </c:v>
                </c:pt>
                <c:pt idx="2">
                  <c:v>Manejo financiero con entidades bancarias </c:v>
                </c:pt>
                <c:pt idx="3">
                  <c:v>Realización de trámites gubernamentales </c:v>
                </c:pt>
                <c:pt idx="4">
                  <c:v>Asistencia técnica y capacitación</c:v>
                </c:pt>
                <c:pt idx="5">
                  <c:v>Consulta de información pública sobre condiciones agroproductivas (climática, de mercado, etc.) </c:v>
                </c:pt>
              </c:strCache>
            </c:strRef>
          </c:cat>
          <c:val>
            <c:numRef>
              <c:f>México!$C$658:$H$658</c:f>
              <c:numCache>
                <c:formatCode>0.0</c:formatCode>
                <c:ptCount val="6"/>
                <c:pt idx="0">
                  <c:v>26.56</c:v>
                </c:pt>
                <c:pt idx="1">
                  <c:v>21.09</c:v>
                </c:pt>
                <c:pt idx="2">
                  <c:v>3.65</c:v>
                </c:pt>
                <c:pt idx="3">
                  <c:v>12.76</c:v>
                </c:pt>
                <c:pt idx="4">
                  <c:v>49.22</c:v>
                </c:pt>
                <c:pt idx="5">
                  <c:v>16.41</c:v>
                </c:pt>
              </c:numCache>
            </c:numRef>
          </c:val>
          <c:extLst>
            <c:ext xmlns:c16="http://schemas.microsoft.com/office/drawing/2014/chart" uri="{C3380CC4-5D6E-409C-BE32-E72D297353CC}">
              <c16:uniqueId val="{00000000-83D5-054A-96AC-248D9750F494}"/>
            </c:ext>
          </c:extLst>
        </c:ser>
        <c:dLbls>
          <c:showLegendKey val="0"/>
          <c:showVal val="0"/>
          <c:showCatName val="0"/>
          <c:showSerName val="0"/>
          <c:showPercent val="0"/>
          <c:showBubbleSize val="0"/>
        </c:dLbls>
        <c:gapWidth val="182"/>
        <c:axId val="280957072"/>
        <c:axId val="280956288"/>
      </c:barChart>
      <c:catAx>
        <c:axId val="280957072"/>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vert="horz"/>
          <a:lstStyle/>
          <a:p>
            <a:pPr>
              <a:defRPr/>
            </a:pPr>
            <a:endParaRPr lang="es-CL"/>
          </a:p>
        </c:txPr>
        <c:crossAx val="280956288"/>
        <c:crosses val="autoZero"/>
        <c:auto val="1"/>
        <c:lblAlgn val="ctr"/>
        <c:lblOffset val="100"/>
        <c:noMultiLvlLbl val="0"/>
      </c:catAx>
      <c:valAx>
        <c:axId val="280956288"/>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vert="horz"/>
              <a:lstStyle/>
              <a:p>
                <a:pPr>
                  <a:defRPr/>
                </a:pPr>
                <a:r>
                  <a:rPr lang="es-MX"/>
                  <a:t>Porcentaje</a:t>
                </a:r>
              </a:p>
            </c:rich>
          </c:tx>
          <c:overlay val="0"/>
          <c:spPr>
            <a:noFill/>
            <a:ln>
              <a:noFill/>
            </a:ln>
            <a:effectLst/>
          </c:spPr>
        </c:title>
        <c:numFmt formatCode="0.0" sourceLinked="1"/>
        <c:majorTickMark val="none"/>
        <c:minorTickMark val="none"/>
        <c:tickLblPos val="nextTo"/>
        <c:spPr>
          <a:noFill/>
          <a:ln>
            <a:noFill/>
          </a:ln>
          <a:effectLst/>
        </c:spPr>
        <c:txPr>
          <a:bodyPr rot="-60000000" vert="horz"/>
          <a:lstStyle/>
          <a:p>
            <a:pPr>
              <a:defRPr/>
            </a:pPr>
            <a:endParaRPr lang="es-CL"/>
          </a:p>
        </c:txPr>
        <c:crossAx val="28095707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solidFill>
        <a:schemeClr val="tx1">
          <a:lumMod val="15000"/>
          <a:lumOff val="85000"/>
        </a:schemeClr>
      </a:solidFill>
      <a:round/>
    </a:ln>
    <a:effectLst/>
  </c:spPr>
  <c:txPr>
    <a:bodyPr/>
    <a:lstStyle/>
    <a:p>
      <a:pPr>
        <a:defRPr sz="1800"/>
      </a:pPr>
      <a:endParaRPr lang="es-CL"/>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3168612544121641E-2"/>
          <c:y val="0.12732919254658384"/>
          <c:w val="0.89366277491175672"/>
          <c:h val="0.70683156453269425"/>
        </c:manualLayout>
      </c:layout>
      <c:barChart>
        <c:barDir val="col"/>
        <c:grouping val="clustered"/>
        <c:varyColors val="0"/>
        <c:ser>
          <c:idx val="0"/>
          <c:order val="0"/>
          <c:tx>
            <c:strRef>
              <c:f>'Recuadro 5'!$D$1</c:f>
              <c:strCache>
                <c:ptCount val="1"/>
                <c:pt idx="0">
                  <c:v>mensajes (prom. móvil de 5 días)</c:v>
                </c:pt>
              </c:strCache>
            </c:strRef>
          </c:tx>
          <c:spPr>
            <a:solidFill>
              <a:schemeClr val="tx2"/>
            </a:solidFill>
            <a:ln>
              <a:noFill/>
            </a:ln>
            <a:effectLst/>
          </c:spPr>
          <c:invertIfNegative val="0"/>
          <c:cat>
            <c:multiLvlStrRef>
              <c:f>'Recuadro 5'!$B$2:$C$783</c:f>
              <c:multiLvlStrCache>
                <c:ptCount val="752"/>
                <c:lvl>
                  <c:pt idx="0">
                    <c:v>Sept.</c:v>
                  </c:pt>
                  <c:pt idx="20">
                    <c:v>Oct.</c:v>
                  </c:pt>
                  <c:pt idx="51">
                    <c:v>Nov.</c:v>
                  </c:pt>
                  <c:pt idx="81">
                    <c:v>Dic.</c:v>
                  </c:pt>
                  <c:pt idx="112">
                    <c:v>Ene.</c:v>
                  </c:pt>
                  <c:pt idx="143">
                    <c:v>Feb.</c:v>
                  </c:pt>
                  <c:pt idx="171">
                    <c:v>Mar.</c:v>
                  </c:pt>
                  <c:pt idx="202">
                    <c:v>Abr.</c:v>
                  </c:pt>
                  <c:pt idx="232">
                    <c:v>May.</c:v>
                  </c:pt>
                  <c:pt idx="263">
                    <c:v>Jun.</c:v>
                  </c:pt>
                  <c:pt idx="293">
                    <c:v>Jul.</c:v>
                  </c:pt>
                  <c:pt idx="324">
                    <c:v>Aug.</c:v>
                  </c:pt>
                  <c:pt idx="355">
                    <c:v>Sept.</c:v>
                  </c:pt>
                  <c:pt idx="385">
                    <c:v>Oct.</c:v>
                  </c:pt>
                  <c:pt idx="416">
                    <c:v>Nov.</c:v>
                  </c:pt>
                  <c:pt idx="446">
                    <c:v>Dic.</c:v>
                  </c:pt>
                  <c:pt idx="477">
                    <c:v>Ene.</c:v>
                  </c:pt>
                  <c:pt idx="508">
                    <c:v>Feb.</c:v>
                  </c:pt>
                  <c:pt idx="537">
                    <c:v>Mar.</c:v>
                  </c:pt>
                  <c:pt idx="568">
                    <c:v>Apr.</c:v>
                  </c:pt>
                  <c:pt idx="598">
                    <c:v>May.</c:v>
                  </c:pt>
                  <c:pt idx="629">
                    <c:v>Jun.</c:v>
                  </c:pt>
                  <c:pt idx="659">
                    <c:v>Jul.</c:v>
                  </c:pt>
                  <c:pt idx="690">
                    <c:v>Aug.</c:v>
                  </c:pt>
                  <c:pt idx="721">
                    <c:v>Sept.</c:v>
                  </c:pt>
                  <c:pt idx="751">
                    <c:v>Oct.</c:v>
                  </c:pt>
                </c:lvl>
                <c:lvl>
                  <c:pt idx="0">
                    <c:v>2018</c:v>
                  </c:pt>
                  <c:pt idx="112">
                    <c:v>2019</c:v>
                  </c:pt>
                  <c:pt idx="477">
                    <c:v>2020</c:v>
                  </c:pt>
                </c:lvl>
              </c:multiLvlStrCache>
            </c:multiLvlStrRef>
          </c:cat>
          <c:val>
            <c:numRef>
              <c:f>'Recuadro 5'!$D$2:$D$783</c:f>
              <c:numCache>
                <c:formatCode>General</c:formatCode>
                <c:ptCount val="782"/>
                <c:pt idx="4">
                  <c:v>6.4</c:v>
                </c:pt>
                <c:pt idx="5">
                  <c:v>2.6</c:v>
                </c:pt>
                <c:pt idx="6">
                  <c:v>4.5999999999999996</c:v>
                </c:pt>
                <c:pt idx="7">
                  <c:v>6.6</c:v>
                </c:pt>
                <c:pt idx="8">
                  <c:v>4</c:v>
                </c:pt>
                <c:pt idx="9">
                  <c:v>4</c:v>
                </c:pt>
                <c:pt idx="10">
                  <c:v>4</c:v>
                </c:pt>
                <c:pt idx="11">
                  <c:v>2</c:v>
                </c:pt>
                <c:pt idx="12">
                  <c:v>0</c:v>
                </c:pt>
                <c:pt idx="13">
                  <c:v>0</c:v>
                </c:pt>
                <c:pt idx="14">
                  <c:v>1</c:v>
                </c:pt>
                <c:pt idx="15">
                  <c:v>1</c:v>
                </c:pt>
                <c:pt idx="16">
                  <c:v>1</c:v>
                </c:pt>
                <c:pt idx="17">
                  <c:v>1</c:v>
                </c:pt>
                <c:pt idx="18">
                  <c:v>1</c:v>
                </c:pt>
                <c:pt idx="19">
                  <c:v>0</c:v>
                </c:pt>
                <c:pt idx="20">
                  <c:v>1.2</c:v>
                </c:pt>
                <c:pt idx="21">
                  <c:v>2.2000000000000002</c:v>
                </c:pt>
                <c:pt idx="22">
                  <c:v>3.2</c:v>
                </c:pt>
                <c:pt idx="23">
                  <c:v>8.4</c:v>
                </c:pt>
                <c:pt idx="24">
                  <c:v>9.6</c:v>
                </c:pt>
                <c:pt idx="25">
                  <c:v>8.4</c:v>
                </c:pt>
                <c:pt idx="26">
                  <c:v>7.4</c:v>
                </c:pt>
                <c:pt idx="27">
                  <c:v>6.4</c:v>
                </c:pt>
                <c:pt idx="28">
                  <c:v>1.2</c:v>
                </c:pt>
                <c:pt idx="29">
                  <c:v>1</c:v>
                </c:pt>
                <c:pt idx="30">
                  <c:v>2</c:v>
                </c:pt>
                <c:pt idx="31">
                  <c:v>2</c:v>
                </c:pt>
                <c:pt idx="32">
                  <c:v>2</c:v>
                </c:pt>
                <c:pt idx="33">
                  <c:v>2</c:v>
                </c:pt>
                <c:pt idx="34">
                  <c:v>4.2</c:v>
                </c:pt>
                <c:pt idx="35">
                  <c:v>8</c:v>
                </c:pt>
                <c:pt idx="36">
                  <c:v>8</c:v>
                </c:pt>
                <c:pt idx="37">
                  <c:v>8</c:v>
                </c:pt>
                <c:pt idx="38">
                  <c:v>8.1999999999999993</c:v>
                </c:pt>
                <c:pt idx="39">
                  <c:v>5</c:v>
                </c:pt>
                <c:pt idx="40">
                  <c:v>0.2</c:v>
                </c:pt>
                <c:pt idx="41">
                  <c:v>0.8</c:v>
                </c:pt>
                <c:pt idx="42">
                  <c:v>3.6</c:v>
                </c:pt>
                <c:pt idx="43">
                  <c:v>3.4</c:v>
                </c:pt>
                <c:pt idx="44">
                  <c:v>3.4</c:v>
                </c:pt>
                <c:pt idx="45">
                  <c:v>4</c:v>
                </c:pt>
                <c:pt idx="46">
                  <c:v>3.4</c:v>
                </c:pt>
                <c:pt idx="47">
                  <c:v>0.6</c:v>
                </c:pt>
                <c:pt idx="48">
                  <c:v>0.8</c:v>
                </c:pt>
                <c:pt idx="49">
                  <c:v>5.8</c:v>
                </c:pt>
                <c:pt idx="50">
                  <c:v>5.2</c:v>
                </c:pt>
                <c:pt idx="51">
                  <c:v>5.2</c:v>
                </c:pt>
                <c:pt idx="52">
                  <c:v>5.4</c:v>
                </c:pt>
                <c:pt idx="53">
                  <c:v>5.2</c:v>
                </c:pt>
                <c:pt idx="54">
                  <c:v>0.2</c:v>
                </c:pt>
                <c:pt idx="55">
                  <c:v>0.6</c:v>
                </c:pt>
                <c:pt idx="56">
                  <c:v>0.6</c:v>
                </c:pt>
                <c:pt idx="57">
                  <c:v>0.4</c:v>
                </c:pt>
                <c:pt idx="58">
                  <c:v>0.4</c:v>
                </c:pt>
                <c:pt idx="59">
                  <c:v>0.4</c:v>
                </c:pt>
                <c:pt idx="60">
                  <c:v>0</c:v>
                </c:pt>
                <c:pt idx="61">
                  <c:v>0</c:v>
                </c:pt>
                <c:pt idx="62">
                  <c:v>0</c:v>
                </c:pt>
                <c:pt idx="63">
                  <c:v>0</c:v>
                </c:pt>
                <c:pt idx="64">
                  <c:v>0.4</c:v>
                </c:pt>
                <c:pt idx="65">
                  <c:v>0.4</c:v>
                </c:pt>
                <c:pt idx="66">
                  <c:v>0.4</c:v>
                </c:pt>
                <c:pt idx="67">
                  <c:v>0.4</c:v>
                </c:pt>
                <c:pt idx="68">
                  <c:v>0.4</c:v>
                </c:pt>
                <c:pt idx="69">
                  <c:v>0</c:v>
                </c:pt>
                <c:pt idx="70">
                  <c:v>4.5999999999999996</c:v>
                </c:pt>
                <c:pt idx="71">
                  <c:v>4.8</c:v>
                </c:pt>
                <c:pt idx="72">
                  <c:v>5.2</c:v>
                </c:pt>
                <c:pt idx="73">
                  <c:v>5.2</c:v>
                </c:pt>
                <c:pt idx="74">
                  <c:v>5.4</c:v>
                </c:pt>
                <c:pt idx="75">
                  <c:v>0.8</c:v>
                </c:pt>
                <c:pt idx="76">
                  <c:v>0.6</c:v>
                </c:pt>
                <c:pt idx="77">
                  <c:v>10.199999999999999</c:v>
                </c:pt>
                <c:pt idx="78">
                  <c:v>11.2</c:v>
                </c:pt>
                <c:pt idx="79">
                  <c:v>13</c:v>
                </c:pt>
                <c:pt idx="80">
                  <c:v>13.2</c:v>
                </c:pt>
                <c:pt idx="81">
                  <c:v>13.2</c:v>
                </c:pt>
                <c:pt idx="82">
                  <c:v>3.2</c:v>
                </c:pt>
                <c:pt idx="83">
                  <c:v>3.8</c:v>
                </c:pt>
                <c:pt idx="84">
                  <c:v>7.2</c:v>
                </c:pt>
                <c:pt idx="85">
                  <c:v>17</c:v>
                </c:pt>
                <c:pt idx="86">
                  <c:v>18.600000000000001</c:v>
                </c:pt>
                <c:pt idx="87">
                  <c:v>19.399999999999999</c:v>
                </c:pt>
                <c:pt idx="88">
                  <c:v>19.600000000000001</c:v>
                </c:pt>
                <c:pt idx="89">
                  <c:v>14.8</c:v>
                </c:pt>
                <c:pt idx="90">
                  <c:v>4.8</c:v>
                </c:pt>
                <c:pt idx="91">
                  <c:v>4</c:v>
                </c:pt>
                <c:pt idx="92">
                  <c:v>19.600000000000001</c:v>
                </c:pt>
                <c:pt idx="93">
                  <c:v>19.399999999999999</c:v>
                </c:pt>
                <c:pt idx="94">
                  <c:v>19.399999999999999</c:v>
                </c:pt>
                <c:pt idx="95">
                  <c:v>19.399999999999999</c:v>
                </c:pt>
                <c:pt idx="96">
                  <c:v>21.4</c:v>
                </c:pt>
                <c:pt idx="97">
                  <c:v>6.4</c:v>
                </c:pt>
                <c:pt idx="98">
                  <c:v>4.8</c:v>
                </c:pt>
                <c:pt idx="99">
                  <c:v>4.2</c:v>
                </c:pt>
                <c:pt idx="100">
                  <c:v>4.2</c:v>
                </c:pt>
                <c:pt idx="101">
                  <c:v>5.2</c:v>
                </c:pt>
                <c:pt idx="102">
                  <c:v>4.2</c:v>
                </c:pt>
                <c:pt idx="103">
                  <c:v>7.4</c:v>
                </c:pt>
                <c:pt idx="104">
                  <c:v>8.6</c:v>
                </c:pt>
                <c:pt idx="105">
                  <c:v>16</c:v>
                </c:pt>
                <c:pt idx="106">
                  <c:v>12.8</c:v>
                </c:pt>
                <c:pt idx="107">
                  <c:v>15.4</c:v>
                </c:pt>
                <c:pt idx="108">
                  <c:v>13.8</c:v>
                </c:pt>
                <c:pt idx="109">
                  <c:v>13.6</c:v>
                </c:pt>
                <c:pt idx="110">
                  <c:v>6.2</c:v>
                </c:pt>
                <c:pt idx="111">
                  <c:v>5.6</c:v>
                </c:pt>
                <c:pt idx="112">
                  <c:v>2.6</c:v>
                </c:pt>
                <c:pt idx="113">
                  <c:v>1.2</c:v>
                </c:pt>
                <c:pt idx="114">
                  <c:v>0.8</c:v>
                </c:pt>
                <c:pt idx="115">
                  <c:v>0.8</c:v>
                </c:pt>
                <c:pt idx="116">
                  <c:v>0.8</c:v>
                </c:pt>
                <c:pt idx="117">
                  <c:v>0.8</c:v>
                </c:pt>
                <c:pt idx="118">
                  <c:v>0.6</c:v>
                </c:pt>
                <c:pt idx="119">
                  <c:v>1.4</c:v>
                </c:pt>
                <c:pt idx="120">
                  <c:v>13</c:v>
                </c:pt>
                <c:pt idx="121">
                  <c:v>18</c:v>
                </c:pt>
                <c:pt idx="122">
                  <c:v>18</c:v>
                </c:pt>
                <c:pt idx="123">
                  <c:v>18.600000000000001</c:v>
                </c:pt>
                <c:pt idx="124">
                  <c:v>17.399999999999999</c:v>
                </c:pt>
                <c:pt idx="125">
                  <c:v>9.8000000000000007</c:v>
                </c:pt>
                <c:pt idx="126">
                  <c:v>14</c:v>
                </c:pt>
                <c:pt idx="127">
                  <c:v>21.4</c:v>
                </c:pt>
                <c:pt idx="128">
                  <c:v>21</c:v>
                </c:pt>
                <c:pt idx="129">
                  <c:v>22.6</c:v>
                </c:pt>
                <c:pt idx="130">
                  <c:v>18.600000000000001</c:v>
                </c:pt>
                <c:pt idx="131">
                  <c:v>9.6</c:v>
                </c:pt>
                <c:pt idx="132">
                  <c:v>3</c:v>
                </c:pt>
                <c:pt idx="133">
                  <c:v>7</c:v>
                </c:pt>
                <c:pt idx="134">
                  <c:v>18.2</c:v>
                </c:pt>
                <c:pt idx="135">
                  <c:v>20.399999999999999</c:v>
                </c:pt>
                <c:pt idx="136">
                  <c:v>23</c:v>
                </c:pt>
                <c:pt idx="137">
                  <c:v>22.4</c:v>
                </c:pt>
                <c:pt idx="138">
                  <c:v>20.8</c:v>
                </c:pt>
                <c:pt idx="139">
                  <c:v>12.2</c:v>
                </c:pt>
                <c:pt idx="140">
                  <c:v>10</c:v>
                </c:pt>
                <c:pt idx="141">
                  <c:v>8</c:v>
                </c:pt>
                <c:pt idx="142">
                  <c:v>7.8</c:v>
                </c:pt>
                <c:pt idx="143">
                  <c:v>5.2</c:v>
                </c:pt>
                <c:pt idx="144">
                  <c:v>0.8</c:v>
                </c:pt>
                <c:pt idx="145">
                  <c:v>0.8</c:v>
                </c:pt>
                <c:pt idx="146">
                  <c:v>2.6</c:v>
                </c:pt>
                <c:pt idx="147">
                  <c:v>12.6</c:v>
                </c:pt>
                <c:pt idx="148">
                  <c:v>13</c:v>
                </c:pt>
                <c:pt idx="149">
                  <c:v>13</c:v>
                </c:pt>
                <c:pt idx="150">
                  <c:v>13.4</c:v>
                </c:pt>
                <c:pt idx="151">
                  <c:v>10.8</c:v>
                </c:pt>
                <c:pt idx="152">
                  <c:v>0.8</c:v>
                </c:pt>
                <c:pt idx="153">
                  <c:v>3</c:v>
                </c:pt>
                <c:pt idx="154">
                  <c:v>3.4</c:v>
                </c:pt>
                <c:pt idx="155">
                  <c:v>4.5999999999999996</c:v>
                </c:pt>
                <c:pt idx="156">
                  <c:v>10.4</c:v>
                </c:pt>
                <c:pt idx="157">
                  <c:v>15.6</c:v>
                </c:pt>
                <c:pt idx="158">
                  <c:v>13.6</c:v>
                </c:pt>
                <c:pt idx="159">
                  <c:v>13.6</c:v>
                </c:pt>
                <c:pt idx="160">
                  <c:v>17</c:v>
                </c:pt>
                <c:pt idx="161">
                  <c:v>12.6</c:v>
                </c:pt>
                <c:pt idx="162">
                  <c:v>10.6</c:v>
                </c:pt>
                <c:pt idx="163">
                  <c:v>14</c:v>
                </c:pt>
                <c:pt idx="164">
                  <c:v>16.600000000000001</c:v>
                </c:pt>
                <c:pt idx="165">
                  <c:v>11.6</c:v>
                </c:pt>
                <c:pt idx="166">
                  <c:v>11.4</c:v>
                </c:pt>
                <c:pt idx="167">
                  <c:v>9.4</c:v>
                </c:pt>
                <c:pt idx="168">
                  <c:v>20</c:v>
                </c:pt>
                <c:pt idx="169">
                  <c:v>18.8</c:v>
                </c:pt>
                <c:pt idx="170">
                  <c:v>20.8</c:v>
                </c:pt>
                <c:pt idx="171">
                  <c:v>20.399999999999999</c:v>
                </c:pt>
                <c:pt idx="172">
                  <c:v>19.600000000000001</c:v>
                </c:pt>
                <c:pt idx="173">
                  <c:v>5.2</c:v>
                </c:pt>
                <c:pt idx="174">
                  <c:v>13.8</c:v>
                </c:pt>
                <c:pt idx="175">
                  <c:v>13.4</c:v>
                </c:pt>
                <c:pt idx="176">
                  <c:v>13.8</c:v>
                </c:pt>
                <c:pt idx="177">
                  <c:v>14.4</c:v>
                </c:pt>
                <c:pt idx="178">
                  <c:v>14.8</c:v>
                </c:pt>
                <c:pt idx="179">
                  <c:v>4.4000000000000004</c:v>
                </c:pt>
                <c:pt idx="180">
                  <c:v>2.8</c:v>
                </c:pt>
                <c:pt idx="181">
                  <c:v>1.6</c:v>
                </c:pt>
                <c:pt idx="182">
                  <c:v>0.6</c:v>
                </c:pt>
                <c:pt idx="183">
                  <c:v>5</c:v>
                </c:pt>
                <c:pt idx="184">
                  <c:v>6.8</c:v>
                </c:pt>
                <c:pt idx="185">
                  <c:v>13.4</c:v>
                </c:pt>
                <c:pt idx="186">
                  <c:v>13.4</c:v>
                </c:pt>
                <c:pt idx="187">
                  <c:v>13.6</c:v>
                </c:pt>
                <c:pt idx="188">
                  <c:v>9.1999999999999993</c:v>
                </c:pt>
                <c:pt idx="189">
                  <c:v>8.8000000000000007</c:v>
                </c:pt>
                <c:pt idx="190">
                  <c:v>3.2</c:v>
                </c:pt>
                <c:pt idx="191">
                  <c:v>3.6</c:v>
                </c:pt>
                <c:pt idx="192">
                  <c:v>3.4</c:v>
                </c:pt>
                <c:pt idx="193">
                  <c:v>2.8</c:v>
                </c:pt>
                <c:pt idx="194">
                  <c:v>1.4</c:v>
                </c:pt>
                <c:pt idx="195">
                  <c:v>0.8</c:v>
                </c:pt>
                <c:pt idx="196">
                  <c:v>0.4</c:v>
                </c:pt>
                <c:pt idx="197">
                  <c:v>0.4</c:v>
                </c:pt>
                <c:pt idx="198">
                  <c:v>1</c:v>
                </c:pt>
                <c:pt idx="199">
                  <c:v>5.6</c:v>
                </c:pt>
                <c:pt idx="200">
                  <c:v>5.2</c:v>
                </c:pt>
                <c:pt idx="201">
                  <c:v>5.2</c:v>
                </c:pt>
                <c:pt idx="202">
                  <c:v>5.2</c:v>
                </c:pt>
                <c:pt idx="203">
                  <c:v>4.5999999999999996</c:v>
                </c:pt>
                <c:pt idx="204">
                  <c:v>3.6</c:v>
                </c:pt>
                <c:pt idx="205">
                  <c:v>4</c:v>
                </c:pt>
                <c:pt idx="206">
                  <c:v>4.2</c:v>
                </c:pt>
                <c:pt idx="207">
                  <c:v>4.2</c:v>
                </c:pt>
                <c:pt idx="208">
                  <c:v>4.2</c:v>
                </c:pt>
                <c:pt idx="209">
                  <c:v>2.4</c:v>
                </c:pt>
                <c:pt idx="210">
                  <c:v>2.4</c:v>
                </c:pt>
                <c:pt idx="211">
                  <c:v>3.2</c:v>
                </c:pt>
                <c:pt idx="212">
                  <c:v>7.8</c:v>
                </c:pt>
                <c:pt idx="213">
                  <c:v>10.6</c:v>
                </c:pt>
                <c:pt idx="214">
                  <c:v>8.8000000000000007</c:v>
                </c:pt>
                <c:pt idx="215">
                  <c:v>8.4</c:v>
                </c:pt>
                <c:pt idx="216">
                  <c:v>13.4</c:v>
                </c:pt>
                <c:pt idx="217">
                  <c:v>8.8000000000000007</c:v>
                </c:pt>
                <c:pt idx="218">
                  <c:v>15.6</c:v>
                </c:pt>
                <c:pt idx="219">
                  <c:v>15.8</c:v>
                </c:pt>
                <c:pt idx="220">
                  <c:v>18.2</c:v>
                </c:pt>
                <c:pt idx="221">
                  <c:v>26.6</c:v>
                </c:pt>
                <c:pt idx="222">
                  <c:v>26.8</c:v>
                </c:pt>
                <c:pt idx="223">
                  <c:v>18</c:v>
                </c:pt>
                <c:pt idx="224">
                  <c:v>23.2</c:v>
                </c:pt>
                <c:pt idx="225">
                  <c:v>25</c:v>
                </c:pt>
                <c:pt idx="226">
                  <c:v>11</c:v>
                </c:pt>
                <c:pt idx="227">
                  <c:v>10.8</c:v>
                </c:pt>
                <c:pt idx="228">
                  <c:v>10</c:v>
                </c:pt>
                <c:pt idx="229">
                  <c:v>4.5999999999999996</c:v>
                </c:pt>
                <c:pt idx="230">
                  <c:v>1</c:v>
                </c:pt>
                <c:pt idx="231">
                  <c:v>3</c:v>
                </c:pt>
                <c:pt idx="232">
                  <c:v>9.1999999999999993</c:v>
                </c:pt>
                <c:pt idx="233">
                  <c:v>10.4</c:v>
                </c:pt>
                <c:pt idx="234">
                  <c:v>15</c:v>
                </c:pt>
                <c:pt idx="235">
                  <c:v>14.4</c:v>
                </c:pt>
                <c:pt idx="236">
                  <c:v>12.6</c:v>
                </c:pt>
                <c:pt idx="237">
                  <c:v>7</c:v>
                </c:pt>
                <c:pt idx="238">
                  <c:v>6.8</c:v>
                </c:pt>
                <c:pt idx="239">
                  <c:v>9.1999999999999993</c:v>
                </c:pt>
                <c:pt idx="240">
                  <c:v>9.1999999999999993</c:v>
                </c:pt>
                <c:pt idx="241">
                  <c:v>15</c:v>
                </c:pt>
                <c:pt idx="242">
                  <c:v>14.6</c:v>
                </c:pt>
                <c:pt idx="243">
                  <c:v>17.2</c:v>
                </c:pt>
                <c:pt idx="244">
                  <c:v>10.199999999999999</c:v>
                </c:pt>
                <c:pt idx="245">
                  <c:v>17</c:v>
                </c:pt>
                <c:pt idx="246">
                  <c:v>10.6</c:v>
                </c:pt>
                <c:pt idx="247">
                  <c:v>10.4</c:v>
                </c:pt>
                <c:pt idx="248">
                  <c:v>7.8</c:v>
                </c:pt>
                <c:pt idx="249">
                  <c:v>8</c:v>
                </c:pt>
                <c:pt idx="250">
                  <c:v>1.4</c:v>
                </c:pt>
                <c:pt idx="251">
                  <c:v>5.4</c:v>
                </c:pt>
                <c:pt idx="252">
                  <c:v>28.8</c:v>
                </c:pt>
                <c:pt idx="253">
                  <c:v>48</c:v>
                </c:pt>
                <c:pt idx="254">
                  <c:v>56.6</c:v>
                </c:pt>
                <c:pt idx="255">
                  <c:v>68</c:v>
                </c:pt>
                <c:pt idx="256">
                  <c:v>64.8</c:v>
                </c:pt>
                <c:pt idx="257">
                  <c:v>47.8</c:v>
                </c:pt>
                <c:pt idx="258">
                  <c:v>28.4</c:v>
                </c:pt>
                <c:pt idx="259">
                  <c:v>24.4</c:v>
                </c:pt>
                <c:pt idx="260">
                  <c:v>16.8</c:v>
                </c:pt>
                <c:pt idx="261">
                  <c:v>17</c:v>
                </c:pt>
                <c:pt idx="262">
                  <c:v>14.4</c:v>
                </c:pt>
                <c:pt idx="263">
                  <c:v>17.600000000000001</c:v>
                </c:pt>
                <c:pt idx="264">
                  <c:v>13</c:v>
                </c:pt>
                <c:pt idx="265">
                  <c:v>12.2</c:v>
                </c:pt>
                <c:pt idx="266">
                  <c:v>13.4</c:v>
                </c:pt>
                <c:pt idx="267">
                  <c:v>17.8</c:v>
                </c:pt>
                <c:pt idx="268">
                  <c:v>17.399999999999999</c:v>
                </c:pt>
                <c:pt idx="269">
                  <c:v>19.8</c:v>
                </c:pt>
                <c:pt idx="270">
                  <c:v>21.4</c:v>
                </c:pt>
                <c:pt idx="271">
                  <c:v>19.399999999999999</c:v>
                </c:pt>
                <c:pt idx="272">
                  <c:v>11.4</c:v>
                </c:pt>
                <c:pt idx="273">
                  <c:v>12.4</c:v>
                </c:pt>
                <c:pt idx="274">
                  <c:v>14</c:v>
                </c:pt>
                <c:pt idx="275">
                  <c:v>18</c:v>
                </c:pt>
                <c:pt idx="276">
                  <c:v>18.2</c:v>
                </c:pt>
                <c:pt idx="277">
                  <c:v>20.2</c:v>
                </c:pt>
                <c:pt idx="278">
                  <c:v>15.6</c:v>
                </c:pt>
                <c:pt idx="279">
                  <c:v>14.8</c:v>
                </c:pt>
                <c:pt idx="280">
                  <c:v>14.4</c:v>
                </c:pt>
                <c:pt idx="281">
                  <c:v>14.2</c:v>
                </c:pt>
                <c:pt idx="282">
                  <c:v>15.2</c:v>
                </c:pt>
                <c:pt idx="283">
                  <c:v>15.2</c:v>
                </c:pt>
                <c:pt idx="284">
                  <c:v>12</c:v>
                </c:pt>
                <c:pt idx="285">
                  <c:v>3.6</c:v>
                </c:pt>
                <c:pt idx="286">
                  <c:v>3.4</c:v>
                </c:pt>
                <c:pt idx="287">
                  <c:v>0.2</c:v>
                </c:pt>
                <c:pt idx="288">
                  <c:v>2.2000000000000002</c:v>
                </c:pt>
                <c:pt idx="289">
                  <c:v>8.1999999999999993</c:v>
                </c:pt>
                <c:pt idx="290">
                  <c:v>24.2</c:v>
                </c:pt>
                <c:pt idx="291">
                  <c:v>25.2</c:v>
                </c:pt>
                <c:pt idx="292">
                  <c:v>25.2</c:v>
                </c:pt>
                <c:pt idx="293">
                  <c:v>23.2</c:v>
                </c:pt>
                <c:pt idx="294">
                  <c:v>24.2</c:v>
                </c:pt>
                <c:pt idx="295">
                  <c:v>11.6</c:v>
                </c:pt>
                <c:pt idx="296">
                  <c:v>16.600000000000001</c:v>
                </c:pt>
                <c:pt idx="297">
                  <c:v>22</c:v>
                </c:pt>
                <c:pt idx="298">
                  <c:v>24.6</c:v>
                </c:pt>
                <c:pt idx="299">
                  <c:v>18.2</c:v>
                </c:pt>
                <c:pt idx="300">
                  <c:v>23</c:v>
                </c:pt>
                <c:pt idx="301">
                  <c:v>21</c:v>
                </c:pt>
                <c:pt idx="302">
                  <c:v>16.8</c:v>
                </c:pt>
                <c:pt idx="303">
                  <c:v>14.4</c:v>
                </c:pt>
                <c:pt idx="304">
                  <c:v>13.6</c:v>
                </c:pt>
                <c:pt idx="305">
                  <c:v>11.8</c:v>
                </c:pt>
                <c:pt idx="306">
                  <c:v>7.8</c:v>
                </c:pt>
                <c:pt idx="307">
                  <c:v>10.199999999999999</c:v>
                </c:pt>
                <c:pt idx="308">
                  <c:v>20.6</c:v>
                </c:pt>
                <c:pt idx="309">
                  <c:v>23.2</c:v>
                </c:pt>
                <c:pt idx="310">
                  <c:v>17.2</c:v>
                </c:pt>
                <c:pt idx="311">
                  <c:v>18.399999999999999</c:v>
                </c:pt>
                <c:pt idx="312">
                  <c:v>14.8</c:v>
                </c:pt>
                <c:pt idx="313">
                  <c:v>4.2</c:v>
                </c:pt>
                <c:pt idx="314">
                  <c:v>2.8</c:v>
                </c:pt>
                <c:pt idx="315">
                  <c:v>3</c:v>
                </c:pt>
                <c:pt idx="316">
                  <c:v>2.2000000000000002</c:v>
                </c:pt>
                <c:pt idx="317">
                  <c:v>8.8000000000000007</c:v>
                </c:pt>
                <c:pt idx="318">
                  <c:v>21.2</c:v>
                </c:pt>
                <c:pt idx="319">
                  <c:v>21.4</c:v>
                </c:pt>
                <c:pt idx="320">
                  <c:v>21.2</c:v>
                </c:pt>
                <c:pt idx="321">
                  <c:v>23.2</c:v>
                </c:pt>
                <c:pt idx="322">
                  <c:v>17.399999999999999</c:v>
                </c:pt>
                <c:pt idx="323">
                  <c:v>5</c:v>
                </c:pt>
                <c:pt idx="324">
                  <c:v>15.6</c:v>
                </c:pt>
                <c:pt idx="325">
                  <c:v>15.6</c:v>
                </c:pt>
                <c:pt idx="326">
                  <c:v>13.2</c:v>
                </c:pt>
                <c:pt idx="327">
                  <c:v>12.4</c:v>
                </c:pt>
                <c:pt idx="328">
                  <c:v>12.4</c:v>
                </c:pt>
                <c:pt idx="329">
                  <c:v>0.4</c:v>
                </c:pt>
                <c:pt idx="330">
                  <c:v>6.6</c:v>
                </c:pt>
                <c:pt idx="331">
                  <c:v>7.6</c:v>
                </c:pt>
                <c:pt idx="332">
                  <c:v>7.6</c:v>
                </c:pt>
                <c:pt idx="333">
                  <c:v>7.6</c:v>
                </c:pt>
                <c:pt idx="334">
                  <c:v>8.6</c:v>
                </c:pt>
                <c:pt idx="335">
                  <c:v>4.4000000000000004</c:v>
                </c:pt>
                <c:pt idx="336">
                  <c:v>16.399999999999999</c:v>
                </c:pt>
                <c:pt idx="337">
                  <c:v>18.600000000000001</c:v>
                </c:pt>
                <c:pt idx="338">
                  <c:v>22.2</c:v>
                </c:pt>
                <c:pt idx="339">
                  <c:v>21.2</c:v>
                </c:pt>
                <c:pt idx="340">
                  <c:v>18.8</c:v>
                </c:pt>
                <c:pt idx="341">
                  <c:v>5.8</c:v>
                </c:pt>
                <c:pt idx="342">
                  <c:v>4.5999999999999996</c:v>
                </c:pt>
                <c:pt idx="343">
                  <c:v>1.8</c:v>
                </c:pt>
                <c:pt idx="344">
                  <c:v>4.4000000000000004</c:v>
                </c:pt>
                <c:pt idx="345">
                  <c:v>5</c:v>
                </c:pt>
                <c:pt idx="346">
                  <c:v>6.2</c:v>
                </c:pt>
                <c:pt idx="347">
                  <c:v>5.4</c:v>
                </c:pt>
                <c:pt idx="348">
                  <c:v>4.5999999999999996</c:v>
                </c:pt>
                <c:pt idx="349">
                  <c:v>2.4</c:v>
                </c:pt>
                <c:pt idx="350">
                  <c:v>2.4</c:v>
                </c:pt>
                <c:pt idx="351">
                  <c:v>1.2</c:v>
                </c:pt>
                <c:pt idx="352">
                  <c:v>2.8</c:v>
                </c:pt>
                <c:pt idx="353">
                  <c:v>2.8</c:v>
                </c:pt>
                <c:pt idx="354">
                  <c:v>2.4</c:v>
                </c:pt>
                <c:pt idx="355">
                  <c:v>2</c:v>
                </c:pt>
                <c:pt idx="356">
                  <c:v>2</c:v>
                </c:pt>
                <c:pt idx="357">
                  <c:v>0.2</c:v>
                </c:pt>
                <c:pt idx="358">
                  <c:v>1</c:v>
                </c:pt>
                <c:pt idx="359">
                  <c:v>1.6</c:v>
                </c:pt>
                <c:pt idx="360">
                  <c:v>3.2</c:v>
                </c:pt>
                <c:pt idx="361">
                  <c:v>3.2</c:v>
                </c:pt>
                <c:pt idx="362">
                  <c:v>3.2</c:v>
                </c:pt>
                <c:pt idx="363">
                  <c:v>7.2</c:v>
                </c:pt>
                <c:pt idx="364">
                  <c:v>8.4</c:v>
                </c:pt>
                <c:pt idx="365">
                  <c:v>6.8</c:v>
                </c:pt>
                <c:pt idx="366">
                  <c:v>7</c:v>
                </c:pt>
                <c:pt idx="367">
                  <c:v>9.8000000000000007</c:v>
                </c:pt>
                <c:pt idx="368">
                  <c:v>6.8</c:v>
                </c:pt>
                <c:pt idx="369">
                  <c:v>5</c:v>
                </c:pt>
                <c:pt idx="370">
                  <c:v>5</c:v>
                </c:pt>
                <c:pt idx="371">
                  <c:v>5</c:v>
                </c:pt>
                <c:pt idx="372">
                  <c:v>2.2000000000000002</c:v>
                </c:pt>
                <c:pt idx="373">
                  <c:v>0.8</c:v>
                </c:pt>
                <c:pt idx="374">
                  <c:v>0.8</c:v>
                </c:pt>
                <c:pt idx="375">
                  <c:v>0.6</c:v>
                </c:pt>
                <c:pt idx="376">
                  <c:v>2</c:v>
                </c:pt>
                <c:pt idx="377">
                  <c:v>5.6</c:v>
                </c:pt>
                <c:pt idx="378">
                  <c:v>5.6</c:v>
                </c:pt>
                <c:pt idx="379">
                  <c:v>9</c:v>
                </c:pt>
                <c:pt idx="380">
                  <c:v>9.8000000000000007</c:v>
                </c:pt>
                <c:pt idx="381">
                  <c:v>9.4</c:v>
                </c:pt>
                <c:pt idx="382">
                  <c:v>6</c:v>
                </c:pt>
                <c:pt idx="383">
                  <c:v>10.6</c:v>
                </c:pt>
                <c:pt idx="384">
                  <c:v>8.1999999999999993</c:v>
                </c:pt>
                <c:pt idx="385">
                  <c:v>29.6</c:v>
                </c:pt>
                <c:pt idx="386">
                  <c:v>33.200000000000003</c:v>
                </c:pt>
                <c:pt idx="387">
                  <c:v>33.4</c:v>
                </c:pt>
                <c:pt idx="388">
                  <c:v>28.8</c:v>
                </c:pt>
                <c:pt idx="389">
                  <c:v>29.4</c:v>
                </c:pt>
                <c:pt idx="390">
                  <c:v>7.2</c:v>
                </c:pt>
                <c:pt idx="391">
                  <c:v>2.4</c:v>
                </c:pt>
                <c:pt idx="392">
                  <c:v>2</c:v>
                </c:pt>
                <c:pt idx="393">
                  <c:v>2.6</c:v>
                </c:pt>
                <c:pt idx="394">
                  <c:v>2.6</c:v>
                </c:pt>
                <c:pt idx="395">
                  <c:v>4</c:v>
                </c:pt>
                <c:pt idx="396">
                  <c:v>4.2</c:v>
                </c:pt>
                <c:pt idx="397">
                  <c:v>4.4000000000000004</c:v>
                </c:pt>
                <c:pt idx="398">
                  <c:v>6.4</c:v>
                </c:pt>
                <c:pt idx="399">
                  <c:v>7</c:v>
                </c:pt>
                <c:pt idx="400">
                  <c:v>6.2</c:v>
                </c:pt>
                <c:pt idx="401">
                  <c:v>6.8</c:v>
                </c:pt>
                <c:pt idx="402">
                  <c:v>7.4</c:v>
                </c:pt>
                <c:pt idx="403">
                  <c:v>4.4000000000000004</c:v>
                </c:pt>
                <c:pt idx="404">
                  <c:v>2.4</c:v>
                </c:pt>
                <c:pt idx="405">
                  <c:v>6.4</c:v>
                </c:pt>
                <c:pt idx="406">
                  <c:v>8.1999999999999993</c:v>
                </c:pt>
                <c:pt idx="407">
                  <c:v>10</c:v>
                </c:pt>
                <c:pt idx="408">
                  <c:v>20.6</c:v>
                </c:pt>
                <c:pt idx="409">
                  <c:v>21.6</c:v>
                </c:pt>
                <c:pt idx="410">
                  <c:v>17.2</c:v>
                </c:pt>
                <c:pt idx="411">
                  <c:v>16.8</c:v>
                </c:pt>
                <c:pt idx="412">
                  <c:v>14.6</c:v>
                </c:pt>
                <c:pt idx="413">
                  <c:v>6.4</c:v>
                </c:pt>
                <c:pt idx="414">
                  <c:v>20</c:v>
                </c:pt>
                <c:pt idx="415">
                  <c:v>24.4</c:v>
                </c:pt>
                <c:pt idx="416">
                  <c:v>23.2</c:v>
                </c:pt>
                <c:pt idx="417">
                  <c:v>23</c:v>
                </c:pt>
                <c:pt idx="418">
                  <c:v>22.2</c:v>
                </c:pt>
                <c:pt idx="419">
                  <c:v>8.1999999999999993</c:v>
                </c:pt>
                <c:pt idx="420">
                  <c:v>3.6</c:v>
                </c:pt>
                <c:pt idx="421">
                  <c:v>4.4000000000000004</c:v>
                </c:pt>
                <c:pt idx="422">
                  <c:v>4.4000000000000004</c:v>
                </c:pt>
                <c:pt idx="423">
                  <c:v>3.2</c:v>
                </c:pt>
                <c:pt idx="424">
                  <c:v>2.4</c:v>
                </c:pt>
                <c:pt idx="425">
                  <c:v>2.6</c:v>
                </c:pt>
                <c:pt idx="426">
                  <c:v>0.8</c:v>
                </c:pt>
                <c:pt idx="427">
                  <c:v>2</c:v>
                </c:pt>
                <c:pt idx="428">
                  <c:v>12.6</c:v>
                </c:pt>
                <c:pt idx="429">
                  <c:v>21.6</c:v>
                </c:pt>
                <c:pt idx="430">
                  <c:v>25.2</c:v>
                </c:pt>
                <c:pt idx="431">
                  <c:v>30.6</c:v>
                </c:pt>
                <c:pt idx="432">
                  <c:v>29.4</c:v>
                </c:pt>
                <c:pt idx="433">
                  <c:v>20.8</c:v>
                </c:pt>
                <c:pt idx="434">
                  <c:v>19.399999999999999</c:v>
                </c:pt>
                <c:pt idx="435">
                  <c:v>17.399999999999999</c:v>
                </c:pt>
                <c:pt idx="436">
                  <c:v>22.4</c:v>
                </c:pt>
                <c:pt idx="437">
                  <c:v>23.6</c:v>
                </c:pt>
                <c:pt idx="438">
                  <c:v>22.2</c:v>
                </c:pt>
                <c:pt idx="439">
                  <c:v>14.6</c:v>
                </c:pt>
                <c:pt idx="440">
                  <c:v>14.6</c:v>
                </c:pt>
                <c:pt idx="441">
                  <c:v>6.8</c:v>
                </c:pt>
                <c:pt idx="442">
                  <c:v>16.600000000000001</c:v>
                </c:pt>
                <c:pt idx="443">
                  <c:v>20.8</c:v>
                </c:pt>
                <c:pt idx="444">
                  <c:v>22</c:v>
                </c:pt>
                <c:pt idx="445">
                  <c:v>20.6</c:v>
                </c:pt>
                <c:pt idx="446">
                  <c:v>22</c:v>
                </c:pt>
                <c:pt idx="447">
                  <c:v>12.4</c:v>
                </c:pt>
                <c:pt idx="448">
                  <c:v>7.4</c:v>
                </c:pt>
                <c:pt idx="449">
                  <c:v>6.2</c:v>
                </c:pt>
                <c:pt idx="450">
                  <c:v>5.8</c:v>
                </c:pt>
                <c:pt idx="451">
                  <c:v>1.8</c:v>
                </c:pt>
                <c:pt idx="452">
                  <c:v>0.2</c:v>
                </c:pt>
                <c:pt idx="453">
                  <c:v>0</c:v>
                </c:pt>
                <c:pt idx="454">
                  <c:v>0</c:v>
                </c:pt>
                <c:pt idx="455">
                  <c:v>2.6</c:v>
                </c:pt>
                <c:pt idx="456">
                  <c:v>3.2</c:v>
                </c:pt>
                <c:pt idx="457">
                  <c:v>3.4</c:v>
                </c:pt>
                <c:pt idx="458">
                  <c:v>4.8</c:v>
                </c:pt>
                <c:pt idx="459">
                  <c:v>4.8</c:v>
                </c:pt>
                <c:pt idx="460">
                  <c:v>2.2000000000000002</c:v>
                </c:pt>
                <c:pt idx="461">
                  <c:v>1.6</c:v>
                </c:pt>
                <c:pt idx="462">
                  <c:v>1.4</c:v>
                </c:pt>
                <c:pt idx="463">
                  <c:v>2</c:v>
                </c:pt>
                <c:pt idx="464">
                  <c:v>5.8</c:v>
                </c:pt>
                <c:pt idx="465">
                  <c:v>6.6</c:v>
                </c:pt>
                <c:pt idx="466">
                  <c:v>7.6</c:v>
                </c:pt>
                <c:pt idx="467">
                  <c:v>7.8</c:v>
                </c:pt>
                <c:pt idx="468">
                  <c:v>7.4</c:v>
                </c:pt>
                <c:pt idx="469">
                  <c:v>6.8</c:v>
                </c:pt>
                <c:pt idx="470">
                  <c:v>6.2</c:v>
                </c:pt>
                <c:pt idx="471">
                  <c:v>5.2</c:v>
                </c:pt>
                <c:pt idx="472">
                  <c:v>6.2</c:v>
                </c:pt>
                <c:pt idx="473">
                  <c:v>4.5999999999999996</c:v>
                </c:pt>
                <c:pt idx="474">
                  <c:v>1.4</c:v>
                </c:pt>
                <c:pt idx="475">
                  <c:v>2</c:v>
                </c:pt>
                <c:pt idx="476">
                  <c:v>4.2</c:v>
                </c:pt>
                <c:pt idx="477">
                  <c:v>4.4000000000000004</c:v>
                </c:pt>
                <c:pt idx="478">
                  <c:v>4.4000000000000004</c:v>
                </c:pt>
                <c:pt idx="479">
                  <c:v>10</c:v>
                </c:pt>
                <c:pt idx="480">
                  <c:v>9.6</c:v>
                </c:pt>
                <c:pt idx="481">
                  <c:v>7.8</c:v>
                </c:pt>
                <c:pt idx="482">
                  <c:v>9.1999999999999993</c:v>
                </c:pt>
                <c:pt idx="483">
                  <c:v>9.8000000000000007</c:v>
                </c:pt>
                <c:pt idx="484">
                  <c:v>4.2</c:v>
                </c:pt>
                <c:pt idx="485">
                  <c:v>5.2</c:v>
                </c:pt>
                <c:pt idx="486">
                  <c:v>6.8</c:v>
                </c:pt>
                <c:pt idx="487">
                  <c:v>4.2</c:v>
                </c:pt>
                <c:pt idx="488">
                  <c:v>4.5999999999999996</c:v>
                </c:pt>
                <c:pt idx="489">
                  <c:v>16.600000000000001</c:v>
                </c:pt>
                <c:pt idx="490">
                  <c:v>16.600000000000001</c:v>
                </c:pt>
                <c:pt idx="491">
                  <c:v>14.6</c:v>
                </c:pt>
                <c:pt idx="492">
                  <c:v>14.4</c:v>
                </c:pt>
                <c:pt idx="493">
                  <c:v>13.4</c:v>
                </c:pt>
                <c:pt idx="494">
                  <c:v>2.2000000000000002</c:v>
                </c:pt>
                <c:pt idx="495">
                  <c:v>0.8</c:v>
                </c:pt>
                <c:pt idx="496">
                  <c:v>1</c:v>
                </c:pt>
                <c:pt idx="497">
                  <c:v>1</c:v>
                </c:pt>
                <c:pt idx="498">
                  <c:v>1</c:v>
                </c:pt>
                <c:pt idx="499">
                  <c:v>2.6</c:v>
                </c:pt>
                <c:pt idx="500">
                  <c:v>2.6</c:v>
                </c:pt>
                <c:pt idx="501">
                  <c:v>2.4</c:v>
                </c:pt>
                <c:pt idx="502">
                  <c:v>2.4</c:v>
                </c:pt>
                <c:pt idx="503">
                  <c:v>5.4</c:v>
                </c:pt>
                <c:pt idx="504">
                  <c:v>4.2</c:v>
                </c:pt>
                <c:pt idx="505">
                  <c:v>7.4</c:v>
                </c:pt>
                <c:pt idx="506">
                  <c:v>7.8</c:v>
                </c:pt>
                <c:pt idx="507">
                  <c:v>7.8</c:v>
                </c:pt>
                <c:pt idx="508">
                  <c:v>5.2</c:v>
                </c:pt>
                <c:pt idx="509">
                  <c:v>4</c:v>
                </c:pt>
                <c:pt idx="510">
                  <c:v>1</c:v>
                </c:pt>
                <c:pt idx="511">
                  <c:v>0.8</c:v>
                </c:pt>
                <c:pt idx="512">
                  <c:v>0.8</c:v>
                </c:pt>
                <c:pt idx="513">
                  <c:v>0.4</c:v>
                </c:pt>
                <c:pt idx="514">
                  <c:v>4.4000000000000004</c:v>
                </c:pt>
                <c:pt idx="515">
                  <c:v>5</c:v>
                </c:pt>
                <c:pt idx="516">
                  <c:v>5.4</c:v>
                </c:pt>
                <c:pt idx="517">
                  <c:v>6</c:v>
                </c:pt>
                <c:pt idx="518">
                  <c:v>7.6</c:v>
                </c:pt>
                <c:pt idx="519">
                  <c:v>3.6</c:v>
                </c:pt>
                <c:pt idx="520">
                  <c:v>2.8</c:v>
                </c:pt>
                <c:pt idx="521">
                  <c:v>8</c:v>
                </c:pt>
                <c:pt idx="522">
                  <c:v>7.6</c:v>
                </c:pt>
                <c:pt idx="523">
                  <c:v>6</c:v>
                </c:pt>
                <c:pt idx="524">
                  <c:v>6.2</c:v>
                </c:pt>
                <c:pt idx="525">
                  <c:v>7.2</c:v>
                </c:pt>
                <c:pt idx="526">
                  <c:v>1.6</c:v>
                </c:pt>
                <c:pt idx="527">
                  <c:v>4.5999999999999996</c:v>
                </c:pt>
                <c:pt idx="528">
                  <c:v>6</c:v>
                </c:pt>
                <c:pt idx="529">
                  <c:v>12.8</c:v>
                </c:pt>
                <c:pt idx="530">
                  <c:v>11.8</c:v>
                </c:pt>
                <c:pt idx="531">
                  <c:v>16</c:v>
                </c:pt>
                <c:pt idx="532">
                  <c:v>12.8</c:v>
                </c:pt>
                <c:pt idx="533">
                  <c:v>12.6</c:v>
                </c:pt>
                <c:pt idx="534">
                  <c:v>7.8</c:v>
                </c:pt>
                <c:pt idx="535">
                  <c:v>9.1999999999999993</c:v>
                </c:pt>
                <c:pt idx="536">
                  <c:v>5.2</c:v>
                </c:pt>
                <c:pt idx="537">
                  <c:v>5.2</c:v>
                </c:pt>
                <c:pt idx="538">
                  <c:v>5</c:v>
                </c:pt>
                <c:pt idx="539">
                  <c:v>3.2</c:v>
                </c:pt>
                <c:pt idx="540">
                  <c:v>3</c:v>
                </c:pt>
                <c:pt idx="541">
                  <c:v>3</c:v>
                </c:pt>
                <c:pt idx="542">
                  <c:v>3.4</c:v>
                </c:pt>
                <c:pt idx="543">
                  <c:v>2.4</c:v>
                </c:pt>
                <c:pt idx="544">
                  <c:v>2</c:v>
                </c:pt>
                <c:pt idx="545">
                  <c:v>3</c:v>
                </c:pt>
                <c:pt idx="546">
                  <c:v>2.8</c:v>
                </c:pt>
                <c:pt idx="547">
                  <c:v>2.4</c:v>
                </c:pt>
                <c:pt idx="548">
                  <c:v>2.6</c:v>
                </c:pt>
                <c:pt idx="549">
                  <c:v>3.4</c:v>
                </c:pt>
                <c:pt idx="550">
                  <c:v>1.4</c:v>
                </c:pt>
                <c:pt idx="551">
                  <c:v>2.8</c:v>
                </c:pt>
                <c:pt idx="552">
                  <c:v>5.4</c:v>
                </c:pt>
                <c:pt idx="553">
                  <c:v>7.6</c:v>
                </c:pt>
                <c:pt idx="554">
                  <c:v>8.6</c:v>
                </c:pt>
                <c:pt idx="555">
                  <c:v>9.6</c:v>
                </c:pt>
                <c:pt idx="556">
                  <c:v>14.4</c:v>
                </c:pt>
                <c:pt idx="557">
                  <c:v>12.4</c:v>
                </c:pt>
                <c:pt idx="558">
                  <c:v>17.8</c:v>
                </c:pt>
                <c:pt idx="559">
                  <c:v>16.600000000000001</c:v>
                </c:pt>
                <c:pt idx="560">
                  <c:v>17</c:v>
                </c:pt>
                <c:pt idx="561">
                  <c:v>15</c:v>
                </c:pt>
                <c:pt idx="562">
                  <c:v>24.2</c:v>
                </c:pt>
                <c:pt idx="563">
                  <c:v>18.2</c:v>
                </c:pt>
                <c:pt idx="564">
                  <c:v>21.4</c:v>
                </c:pt>
                <c:pt idx="565">
                  <c:v>22.2</c:v>
                </c:pt>
                <c:pt idx="566">
                  <c:v>20.6</c:v>
                </c:pt>
                <c:pt idx="567">
                  <c:v>22</c:v>
                </c:pt>
                <c:pt idx="568">
                  <c:v>20.399999999999999</c:v>
                </c:pt>
                <c:pt idx="569">
                  <c:v>16.600000000000001</c:v>
                </c:pt>
                <c:pt idx="570">
                  <c:v>16.399999999999999</c:v>
                </c:pt>
                <c:pt idx="571">
                  <c:v>21</c:v>
                </c:pt>
                <c:pt idx="572">
                  <c:v>12.2</c:v>
                </c:pt>
                <c:pt idx="573">
                  <c:v>39.4</c:v>
                </c:pt>
                <c:pt idx="574">
                  <c:v>49.4</c:v>
                </c:pt>
                <c:pt idx="575">
                  <c:v>47.2</c:v>
                </c:pt>
                <c:pt idx="576">
                  <c:v>43.4</c:v>
                </c:pt>
                <c:pt idx="577">
                  <c:v>42.4</c:v>
                </c:pt>
                <c:pt idx="578">
                  <c:v>15</c:v>
                </c:pt>
                <c:pt idx="579">
                  <c:v>5.2</c:v>
                </c:pt>
                <c:pt idx="580">
                  <c:v>6.6</c:v>
                </c:pt>
                <c:pt idx="581">
                  <c:v>3</c:v>
                </c:pt>
                <c:pt idx="582">
                  <c:v>1.6</c:v>
                </c:pt>
                <c:pt idx="583">
                  <c:v>1.6</c:v>
                </c:pt>
                <c:pt idx="584">
                  <c:v>4.4000000000000004</c:v>
                </c:pt>
                <c:pt idx="585">
                  <c:v>3.8</c:v>
                </c:pt>
                <c:pt idx="586">
                  <c:v>4.2</c:v>
                </c:pt>
                <c:pt idx="587">
                  <c:v>4.8</c:v>
                </c:pt>
                <c:pt idx="588">
                  <c:v>6</c:v>
                </c:pt>
                <c:pt idx="589">
                  <c:v>9.4</c:v>
                </c:pt>
                <c:pt idx="590">
                  <c:v>12.4</c:v>
                </c:pt>
                <c:pt idx="591">
                  <c:v>12.2</c:v>
                </c:pt>
                <c:pt idx="592">
                  <c:v>11.6</c:v>
                </c:pt>
                <c:pt idx="593">
                  <c:v>10.4</c:v>
                </c:pt>
                <c:pt idx="594">
                  <c:v>7.4</c:v>
                </c:pt>
                <c:pt idx="595">
                  <c:v>3.6</c:v>
                </c:pt>
                <c:pt idx="596">
                  <c:v>8.4</c:v>
                </c:pt>
                <c:pt idx="597">
                  <c:v>8.8000000000000007</c:v>
                </c:pt>
                <c:pt idx="598">
                  <c:v>8.8000000000000007</c:v>
                </c:pt>
                <c:pt idx="599">
                  <c:v>5.4</c:v>
                </c:pt>
                <c:pt idx="600">
                  <c:v>5.4</c:v>
                </c:pt>
                <c:pt idx="601">
                  <c:v>2.4</c:v>
                </c:pt>
                <c:pt idx="602">
                  <c:v>6.2</c:v>
                </c:pt>
                <c:pt idx="603">
                  <c:v>6.8</c:v>
                </c:pt>
                <c:pt idx="604">
                  <c:v>6.8</c:v>
                </c:pt>
                <c:pt idx="605">
                  <c:v>13.2</c:v>
                </c:pt>
                <c:pt idx="606">
                  <c:v>14.2</c:v>
                </c:pt>
                <c:pt idx="607">
                  <c:v>10.199999999999999</c:v>
                </c:pt>
                <c:pt idx="608">
                  <c:v>9.8000000000000007</c:v>
                </c:pt>
                <c:pt idx="609">
                  <c:v>10.4</c:v>
                </c:pt>
                <c:pt idx="610">
                  <c:v>8</c:v>
                </c:pt>
                <c:pt idx="611">
                  <c:v>23</c:v>
                </c:pt>
                <c:pt idx="612">
                  <c:v>24.4</c:v>
                </c:pt>
                <c:pt idx="613">
                  <c:v>31.2</c:v>
                </c:pt>
                <c:pt idx="614">
                  <c:v>31.6</c:v>
                </c:pt>
                <c:pt idx="615">
                  <c:v>30.2</c:v>
                </c:pt>
                <c:pt idx="616">
                  <c:v>13.6</c:v>
                </c:pt>
                <c:pt idx="617">
                  <c:v>21.2</c:v>
                </c:pt>
                <c:pt idx="618">
                  <c:v>21.2</c:v>
                </c:pt>
                <c:pt idx="619">
                  <c:v>24</c:v>
                </c:pt>
                <c:pt idx="620">
                  <c:v>70</c:v>
                </c:pt>
                <c:pt idx="621">
                  <c:v>71.2</c:v>
                </c:pt>
                <c:pt idx="622">
                  <c:v>72.400000000000006</c:v>
                </c:pt>
                <c:pt idx="623">
                  <c:v>86.8</c:v>
                </c:pt>
                <c:pt idx="624">
                  <c:v>87.4</c:v>
                </c:pt>
                <c:pt idx="625">
                  <c:v>41.2</c:v>
                </c:pt>
                <c:pt idx="626">
                  <c:v>46.2</c:v>
                </c:pt>
                <c:pt idx="627">
                  <c:v>45</c:v>
                </c:pt>
                <c:pt idx="628">
                  <c:v>23.6</c:v>
                </c:pt>
                <c:pt idx="629">
                  <c:v>24.8</c:v>
                </c:pt>
                <c:pt idx="630">
                  <c:v>24.2</c:v>
                </c:pt>
                <c:pt idx="631">
                  <c:v>20.8</c:v>
                </c:pt>
                <c:pt idx="632">
                  <c:v>12</c:v>
                </c:pt>
                <c:pt idx="633">
                  <c:v>21</c:v>
                </c:pt>
                <c:pt idx="634">
                  <c:v>15.4</c:v>
                </c:pt>
                <c:pt idx="635">
                  <c:v>13.6</c:v>
                </c:pt>
                <c:pt idx="636">
                  <c:v>9.4</c:v>
                </c:pt>
                <c:pt idx="637">
                  <c:v>12.6</c:v>
                </c:pt>
                <c:pt idx="638">
                  <c:v>7.8</c:v>
                </c:pt>
                <c:pt idx="639">
                  <c:v>13.2</c:v>
                </c:pt>
                <c:pt idx="640">
                  <c:v>14.2</c:v>
                </c:pt>
                <c:pt idx="641">
                  <c:v>16.8</c:v>
                </c:pt>
                <c:pt idx="642">
                  <c:v>27</c:v>
                </c:pt>
                <c:pt idx="643">
                  <c:v>24.4</c:v>
                </c:pt>
                <c:pt idx="644">
                  <c:v>24.4</c:v>
                </c:pt>
                <c:pt idx="645">
                  <c:v>31</c:v>
                </c:pt>
                <c:pt idx="646">
                  <c:v>29.4</c:v>
                </c:pt>
                <c:pt idx="647">
                  <c:v>18.8</c:v>
                </c:pt>
                <c:pt idx="648">
                  <c:v>17.2</c:v>
                </c:pt>
                <c:pt idx="649">
                  <c:v>11.8</c:v>
                </c:pt>
                <c:pt idx="650">
                  <c:v>5.2</c:v>
                </c:pt>
                <c:pt idx="651">
                  <c:v>6.2</c:v>
                </c:pt>
                <c:pt idx="652">
                  <c:v>3</c:v>
                </c:pt>
                <c:pt idx="653">
                  <c:v>3.6</c:v>
                </c:pt>
                <c:pt idx="654">
                  <c:v>6</c:v>
                </c:pt>
                <c:pt idx="655">
                  <c:v>5.2</c:v>
                </c:pt>
                <c:pt idx="656">
                  <c:v>3.6</c:v>
                </c:pt>
                <c:pt idx="657">
                  <c:v>4.4000000000000004</c:v>
                </c:pt>
                <c:pt idx="658">
                  <c:v>4.2</c:v>
                </c:pt>
                <c:pt idx="659">
                  <c:v>3</c:v>
                </c:pt>
                <c:pt idx="660">
                  <c:v>6.2</c:v>
                </c:pt>
                <c:pt idx="661">
                  <c:v>5.8</c:v>
                </c:pt>
                <c:pt idx="662">
                  <c:v>5</c:v>
                </c:pt>
                <c:pt idx="663">
                  <c:v>5.2</c:v>
                </c:pt>
                <c:pt idx="664">
                  <c:v>4.2</c:v>
                </c:pt>
                <c:pt idx="665">
                  <c:v>3.2</c:v>
                </c:pt>
                <c:pt idx="666">
                  <c:v>4.4000000000000004</c:v>
                </c:pt>
                <c:pt idx="667">
                  <c:v>5.6</c:v>
                </c:pt>
                <c:pt idx="668">
                  <c:v>5.2</c:v>
                </c:pt>
                <c:pt idx="669">
                  <c:v>6.2</c:v>
                </c:pt>
                <c:pt idx="670">
                  <c:v>4</c:v>
                </c:pt>
                <c:pt idx="671">
                  <c:v>8</c:v>
                </c:pt>
                <c:pt idx="672">
                  <c:v>7.2</c:v>
                </c:pt>
                <c:pt idx="673">
                  <c:v>8.8000000000000007</c:v>
                </c:pt>
                <c:pt idx="674">
                  <c:v>8.1999999999999993</c:v>
                </c:pt>
                <c:pt idx="675">
                  <c:v>8</c:v>
                </c:pt>
                <c:pt idx="676">
                  <c:v>3.2</c:v>
                </c:pt>
                <c:pt idx="677">
                  <c:v>3</c:v>
                </c:pt>
                <c:pt idx="678">
                  <c:v>3.4</c:v>
                </c:pt>
                <c:pt idx="679">
                  <c:v>3</c:v>
                </c:pt>
                <c:pt idx="680">
                  <c:v>4.4000000000000004</c:v>
                </c:pt>
                <c:pt idx="681">
                  <c:v>5</c:v>
                </c:pt>
                <c:pt idx="682">
                  <c:v>6.8</c:v>
                </c:pt>
                <c:pt idx="683">
                  <c:v>5.2</c:v>
                </c:pt>
                <c:pt idx="684">
                  <c:v>5</c:v>
                </c:pt>
                <c:pt idx="685">
                  <c:v>4</c:v>
                </c:pt>
                <c:pt idx="686">
                  <c:v>3</c:v>
                </c:pt>
                <c:pt idx="687">
                  <c:v>2.6</c:v>
                </c:pt>
                <c:pt idx="688">
                  <c:v>9.8000000000000007</c:v>
                </c:pt>
                <c:pt idx="689">
                  <c:v>12.6</c:v>
                </c:pt>
                <c:pt idx="690">
                  <c:v>13.4</c:v>
                </c:pt>
                <c:pt idx="691">
                  <c:v>13.8</c:v>
                </c:pt>
                <c:pt idx="692">
                  <c:v>12.6</c:v>
                </c:pt>
                <c:pt idx="693">
                  <c:v>7.8</c:v>
                </c:pt>
                <c:pt idx="694">
                  <c:v>6</c:v>
                </c:pt>
                <c:pt idx="695">
                  <c:v>5.6</c:v>
                </c:pt>
                <c:pt idx="696">
                  <c:v>9.8000000000000007</c:v>
                </c:pt>
                <c:pt idx="697">
                  <c:v>9.6</c:v>
                </c:pt>
                <c:pt idx="698">
                  <c:v>7</c:v>
                </c:pt>
                <c:pt idx="699">
                  <c:v>6</c:v>
                </c:pt>
                <c:pt idx="700">
                  <c:v>6</c:v>
                </c:pt>
                <c:pt idx="701">
                  <c:v>2</c:v>
                </c:pt>
                <c:pt idx="702">
                  <c:v>2.6</c:v>
                </c:pt>
                <c:pt idx="703">
                  <c:v>4.4000000000000004</c:v>
                </c:pt>
                <c:pt idx="704">
                  <c:v>4.4000000000000004</c:v>
                </c:pt>
                <c:pt idx="705">
                  <c:v>4</c:v>
                </c:pt>
                <c:pt idx="706">
                  <c:v>4.5999999999999996</c:v>
                </c:pt>
                <c:pt idx="707">
                  <c:v>4.5999999999999996</c:v>
                </c:pt>
                <c:pt idx="708">
                  <c:v>2.4</c:v>
                </c:pt>
                <c:pt idx="709">
                  <c:v>2.4</c:v>
                </c:pt>
                <c:pt idx="710">
                  <c:v>2.4</c:v>
                </c:pt>
                <c:pt idx="711">
                  <c:v>1.2</c:v>
                </c:pt>
                <c:pt idx="712">
                  <c:v>0.4</c:v>
                </c:pt>
                <c:pt idx="713">
                  <c:v>0.4</c:v>
                </c:pt>
                <c:pt idx="714">
                  <c:v>5.6</c:v>
                </c:pt>
                <c:pt idx="715">
                  <c:v>6</c:v>
                </c:pt>
                <c:pt idx="716">
                  <c:v>17.2</c:v>
                </c:pt>
                <c:pt idx="717">
                  <c:v>19.399999999999999</c:v>
                </c:pt>
                <c:pt idx="718">
                  <c:v>20.8</c:v>
                </c:pt>
                <c:pt idx="719">
                  <c:v>15.6</c:v>
                </c:pt>
                <c:pt idx="720">
                  <c:v>18.399999999999999</c:v>
                </c:pt>
                <c:pt idx="721">
                  <c:v>18.600000000000001</c:v>
                </c:pt>
                <c:pt idx="722">
                  <c:v>17.8</c:v>
                </c:pt>
                <c:pt idx="723">
                  <c:v>20.6</c:v>
                </c:pt>
                <c:pt idx="724">
                  <c:v>20.6</c:v>
                </c:pt>
                <c:pt idx="725">
                  <c:v>17</c:v>
                </c:pt>
                <c:pt idx="726">
                  <c:v>5.6</c:v>
                </c:pt>
                <c:pt idx="727">
                  <c:v>5</c:v>
                </c:pt>
                <c:pt idx="728">
                  <c:v>9</c:v>
                </c:pt>
                <c:pt idx="729">
                  <c:v>10.199999999999999</c:v>
                </c:pt>
                <c:pt idx="730">
                  <c:v>13.4</c:v>
                </c:pt>
                <c:pt idx="731">
                  <c:v>13.6</c:v>
                </c:pt>
                <c:pt idx="732">
                  <c:v>12.8</c:v>
                </c:pt>
                <c:pt idx="733">
                  <c:v>5.6</c:v>
                </c:pt>
                <c:pt idx="734">
                  <c:v>4.5999999999999996</c:v>
                </c:pt>
                <c:pt idx="735">
                  <c:v>1.6</c:v>
                </c:pt>
                <c:pt idx="736">
                  <c:v>7.2</c:v>
                </c:pt>
                <c:pt idx="737">
                  <c:v>10.6</c:v>
                </c:pt>
                <c:pt idx="738">
                  <c:v>9.8000000000000007</c:v>
                </c:pt>
                <c:pt idx="739">
                  <c:v>10.6</c:v>
                </c:pt>
                <c:pt idx="740">
                  <c:v>10.6</c:v>
                </c:pt>
                <c:pt idx="741">
                  <c:v>5</c:v>
                </c:pt>
                <c:pt idx="742">
                  <c:v>1.8</c:v>
                </c:pt>
                <c:pt idx="743">
                  <c:v>1.6</c:v>
                </c:pt>
                <c:pt idx="744">
                  <c:v>0.8</c:v>
                </c:pt>
                <c:pt idx="745">
                  <c:v>0.6</c:v>
                </c:pt>
                <c:pt idx="746">
                  <c:v>0.4</c:v>
                </c:pt>
                <c:pt idx="747">
                  <c:v>1</c:v>
                </c:pt>
                <c:pt idx="748">
                  <c:v>3</c:v>
                </c:pt>
                <c:pt idx="749">
                  <c:v>6.2</c:v>
                </c:pt>
                <c:pt idx="750">
                  <c:v>9.6</c:v>
                </c:pt>
                <c:pt idx="751">
                  <c:v>20.6</c:v>
                </c:pt>
                <c:pt idx="752">
                  <c:v>23.4</c:v>
                </c:pt>
                <c:pt idx="753">
                  <c:v>25.2</c:v>
                </c:pt>
                <c:pt idx="754">
                  <c:v>31.6</c:v>
                </c:pt>
                <c:pt idx="755">
                  <c:v>29.4</c:v>
                </c:pt>
                <c:pt idx="756">
                  <c:v>20.399999999999999</c:v>
                </c:pt>
                <c:pt idx="757">
                  <c:v>17.8</c:v>
                </c:pt>
                <c:pt idx="758">
                  <c:v>14.8</c:v>
                </c:pt>
                <c:pt idx="759">
                  <c:v>5.2</c:v>
                </c:pt>
                <c:pt idx="760">
                  <c:v>4.8</c:v>
                </c:pt>
                <c:pt idx="761">
                  <c:v>7.4</c:v>
                </c:pt>
                <c:pt idx="762">
                  <c:v>12.8</c:v>
                </c:pt>
                <c:pt idx="763">
                  <c:v>20.8</c:v>
                </c:pt>
                <c:pt idx="764">
                  <c:v>22</c:v>
                </c:pt>
                <c:pt idx="765">
                  <c:v>21.2</c:v>
                </c:pt>
                <c:pt idx="766">
                  <c:v>19.399999999999999</c:v>
                </c:pt>
                <c:pt idx="767">
                  <c:v>15</c:v>
                </c:pt>
                <c:pt idx="768">
                  <c:v>11</c:v>
                </c:pt>
                <c:pt idx="769">
                  <c:v>14.8</c:v>
                </c:pt>
                <c:pt idx="770">
                  <c:v>15.4</c:v>
                </c:pt>
                <c:pt idx="771">
                  <c:v>14.8</c:v>
                </c:pt>
                <c:pt idx="772">
                  <c:v>19.600000000000001</c:v>
                </c:pt>
                <c:pt idx="773">
                  <c:v>19.2</c:v>
                </c:pt>
                <c:pt idx="774">
                  <c:v>14.8</c:v>
                </c:pt>
                <c:pt idx="775">
                  <c:v>14.4</c:v>
                </c:pt>
                <c:pt idx="776">
                  <c:v>13.8</c:v>
                </c:pt>
                <c:pt idx="777">
                  <c:v>7.4</c:v>
                </c:pt>
                <c:pt idx="778">
                  <c:v>3</c:v>
                </c:pt>
                <c:pt idx="779">
                  <c:v>2.2000000000000002</c:v>
                </c:pt>
                <c:pt idx="780">
                  <c:v>2</c:v>
                </c:pt>
                <c:pt idx="781">
                  <c:v>0.4</c:v>
                </c:pt>
              </c:numCache>
            </c:numRef>
          </c:val>
          <c:extLst>
            <c:ext xmlns:c16="http://schemas.microsoft.com/office/drawing/2014/chart" uri="{C3380CC4-5D6E-409C-BE32-E72D297353CC}">
              <c16:uniqueId val="{00000000-3006-4252-875A-6C42D1E3B0ED}"/>
            </c:ext>
          </c:extLst>
        </c:ser>
        <c:dLbls>
          <c:showLegendKey val="0"/>
          <c:showVal val="0"/>
          <c:showCatName val="0"/>
          <c:showSerName val="0"/>
          <c:showPercent val="0"/>
          <c:showBubbleSize val="0"/>
        </c:dLbls>
        <c:gapWidth val="0"/>
        <c:axId val="280952760"/>
        <c:axId val="280951584"/>
      </c:barChart>
      <c:barChart>
        <c:barDir val="col"/>
        <c:grouping val="stacked"/>
        <c:varyColors val="0"/>
        <c:ser>
          <c:idx val="2"/>
          <c:order val="2"/>
          <c:tx>
            <c:strRef>
              <c:f>'Recuadro 5'!$F$1</c:f>
              <c:strCache>
                <c:ptCount val="1"/>
              </c:strCache>
            </c:strRef>
          </c:tx>
          <c:spPr>
            <a:solidFill>
              <a:schemeClr val="accent3"/>
            </a:solidFill>
            <a:ln>
              <a:solidFill>
                <a:schemeClr val="tx1"/>
              </a:solidFill>
            </a:ln>
            <a:effectLst/>
          </c:spPr>
          <c:invertIfNegative val="0"/>
          <c:cat>
            <c:multiLvlStrRef>
              <c:f>'Recuadro 5'!$B$2:$C$783</c:f>
              <c:multiLvlStrCache>
                <c:ptCount val="752"/>
                <c:lvl>
                  <c:pt idx="0">
                    <c:v>Sept.</c:v>
                  </c:pt>
                  <c:pt idx="20">
                    <c:v>Oct.</c:v>
                  </c:pt>
                  <c:pt idx="51">
                    <c:v>Nov.</c:v>
                  </c:pt>
                  <c:pt idx="81">
                    <c:v>Dic.</c:v>
                  </c:pt>
                  <c:pt idx="112">
                    <c:v>Ene.</c:v>
                  </c:pt>
                  <c:pt idx="143">
                    <c:v>Feb.</c:v>
                  </c:pt>
                  <c:pt idx="171">
                    <c:v>Mar.</c:v>
                  </c:pt>
                  <c:pt idx="202">
                    <c:v>Abr.</c:v>
                  </c:pt>
                  <c:pt idx="232">
                    <c:v>May.</c:v>
                  </c:pt>
                  <c:pt idx="263">
                    <c:v>Jun.</c:v>
                  </c:pt>
                  <c:pt idx="293">
                    <c:v>Jul.</c:v>
                  </c:pt>
                  <c:pt idx="324">
                    <c:v>Aug.</c:v>
                  </c:pt>
                  <c:pt idx="355">
                    <c:v>Sept.</c:v>
                  </c:pt>
                  <c:pt idx="385">
                    <c:v>Oct.</c:v>
                  </c:pt>
                  <c:pt idx="416">
                    <c:v>Nov.</c:v>
                  </c:pt>
                  <c:pt idx="446">
                    <c:v>Dic.</c:v>
                  </c:pt>
                  <c:pt idx="477">
                    <c:v>Ene.</c:v>
                  </c:pt>
                  <c:pt idx="508">
                    <c:v>Feb.</c:v>
                  </c:pt>
                  <c:pt idx="537">
                    <c:v>Mar.</c:v>
                  </c:pt>
                  <c:pt idx="568">
                    <c:v>Apr.</c:v>
                  </c:pt>
                  <c:pt idx="598">
                    <c:v>May.</c:v>
                  </c:pt>
                  <c:pt idx="629">
                    <c:v>Jun.</c:v>
                  </c:pt>
                  <c:pt idx="659">
                    <c:v>Jul.</c:v>
                  </c:pt>
                  <c:pt idx="690">
                    <c:v>Aug.</c:v>
                  </c:pt>
                  <c:pt idx="721">
                    <c:v>Sept.</c:v>
                  </c:pt>
                  <c:pt idx="751">
                    <c:v>Oct.</c:v>
                  </c:pt>
                </c:lvl>
                <c:lvl>
                  <c:pt idx="0">
                    <c:v>2018</c:v>
                  </c:pt>
                  <c:pt idx="112">
                    <c:v>2019</c:v>
                  </c:pt>
                  <c:pt idx="477">
                    <c:v>2020</c:v>
                  </c:pt>
                </c:lvl>
              </c:multiLvlStrCache>
            </c:multiLvlStrRef>
          </c:cat>
          <c:val>
            <c:numRef>
              <c:f>'Recuadro 5'!$F$2:$F$783</c:f>
              <c:numCache>
                <c:formatCode>General</c:formatCode>
                <c:ptCount val="782"/>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5000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5000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0</c:v>
                </c:pt>
                <c:pt idx="480">
                  <c:v>0</c:v>
                </c:pt>
                <c:pt idx="481">
                  <c:v>0</c:v>
                </c:pt>
                <c:pt idx="482">
                  <c:v>0</c:v>
                </c:pt>
                <c:pt idx="483">
                  <c:v>0</c:v>
                </c:pt>
                <c:pt idx="484">
                  <c:v>0</c:v>
                </c:pt>
                <c:pt idx="485">
                  <c:v>0</c:v>
                </c:pt>
                <c:pt idx="486">
                  <c:v>0</c:v>
                </c:pt>
                <c:pt idx="487">
                  <c:v>0</c:v>
                </c:pt>
                <c:pt idx="488">
                  <c:v>0</c:v>
                </c:pt>
                <c:pt idx="489">
                  <c:v>0</c:v>
                </c:pt>
                <c:pt idx="490">
                  <c:v>0</c:v>
                </c:pt>
                <c:pt idx="491">
                  <c:v>0</c:v>
                </c:pt>
                <c:pt idx="492">
                  <c:v>0</c:v>
                </c:pt>
                <c:pt idx="493">
                  <c:v>0</c:v>
                </c:pt>
                <c:pt idx="494">
                  <c:v>0</c:v>
                </c:pt>
                <c:pt idx="495">
                  <c:v>0</c:v>
                </c:pt>
                <c:pt idx="496">
                  <c:v>0</c:v>
                </c:pt>
                <c:pt idx="497">
                  <c:v>0</c:v>
                </c:pt>
                <c:pt idx="498">
                  <c:v>0</c:v>
                </c:pt>
                <c:pt idx="499">
                  <c:v>0</c:v>
                </c:pt>
                <c:pt idx="500">
                  <c:v>0</c:v>
                </c:pt>
                <c:pt idx="501">
                  <c:v>0</c:v>
                </c:pt>
                <c:pt idx="502">
                  <c:v>0</c:v>
                </c:pt>
                <c:pt idx="503">
                  <c:v>0</c:v>
                </c:pt>
                <c:pt idx="504">
                  <c:v>0</c:v>
                </c:pt>
                <c:pt idx="505">
                  <c:v>0</c:v>
                </c:pt>
                <c:pt idx="506">
                  <c:v>0</c:v>
                </c:pt>
                <c:pt idx="507">
                  <c:v>0</c:v>
                </c:pt>
                <c:pt idx="508">
                  <c:v>0</c:v>
                </c:pt>
                <c:pt idx="509">
                  <c:v>0</c:v>
                </c:pt>
                <c:pt idx="510">
                  <c:v>0</c:v>
                </c:pt>
                <c:pt idx="511">
                  <c:v>0</c:v>
                </c:pt>
                <c:pt idx="512">
                  <c:v>0</c:v>
                </c:pt>
                <c:pt idx="513">
                  <c:v>0</c:v>
                </c:pt>
                <c:pt idx="514">
                  <c:v>0</c:v>
                </c:pt>
                <c:pt idx="515">
                  <c:v>0</c:v>
                </c:pt>
                <c:pt idx="516">
                  <c:v>0</c:v>
                </c:pt>
                <c:pt idx="517">
                  <c:v>0</c:v>
                </c:pt>
                <c:pt idx="518">
                  <c:v>0</c:v>
                </c:pt>
                <c:pt idx="519">
                  <c:v>0</c:v>
                </c:pt>
                <c:pt idx="520">
                  <c:v>0</c:v>
                </c:pt>
                <c:pt idx="521">
                  <c:v>0</c:v>
                </c:pt>
                <c:pt idx="522">
                  <c:v>0</c:v>
                </c:pt>
                <c:pt idx="523">
                  <c:v>0</c:v>
                </c:pt>
                <c:pt idx="524">
                  <c:v>0</c:v>
                </c:pt>
                <c:pt idx="525">
                  <c:v>0</c:v>
                </c:pt>
                <c:pt idx="526">
                  <c:v>0</c:v>
                </c:pt>
                <c:pt idx="527">
                  <c:v>0</c:v>
                </c:pt>
                <c:pt idx="528">
                  <c:v>0</c:v>
                </c:pt>
                <c:pt idx="529">
                  <c:v>0</c:v>
                </c:pt>
                <c:pt idx="530">
                  <c:v>0</c:v>
                </c:pt>
                <c:pt idx="531">
                  <c:v>0</c:v>
                </c:pt>
                <c:pt idx="532">
                  <c:v>0</c:v>
                </c:pt>
                <c:pt idx="533">
                  <c:v>0</c:v>
                </c:pt>
                <c:pt idx="534">
                  <c:v>0</c:v>
                </c:pt>
                <c:pt idx="535">
                  <c:v>0</c:v>
                </c:pt>
                <c:pt idx="536">
                  <c:v>0</c:v>
                </c:pt>
                <c:pt idx="537">
                  <c:v>0</c:v>
                </c:pt>
                <c:pt idx="538">
                  <c:v>0</c:v>
                </c:pt>
                <c:pt idx="539">
                  <c:v>0</c:v>
                </c:pt>
                <c:pt idx="540">
                  <c:v>0</c:v>
                </c:pt>
                <c:pt idx="541">
                  <c:v>0</c:v>
                </c:pt>
                <c:pt idx="542">
                  <c:v>0</c:v>
                </c:pt>
                <c:pt idx="543">
                  <c:v>0</c:v>
                </c:pt>
                <c:pt idx="544">
                  <c:v>0</c:v>
                </c:pt>
                <c:pt idx="545">
                  <c:v>0</c:v>
                </c:pt>
                <c:pt idx="546">
                  <c:v>0</c:v>
                </c:pt>
                <c:pt idx="547">
                  <c:v>0</c:v>
                </c:pt>
                <c:pt idx="548">
                  <c:v>0</c:v>
                </c:pt>
                <c:pt idx="549">
                  <c:v>0</c:v>
                </c:pt>
                <c:pt idx="550">
                  <c:v>0</c:v>
                </c:pt>
                <c:pt idx="551">
                  <c:v>5000</c:v>
                </c:pt>
                <c:pt idx="552">
                  <c:v>0</c:v>
                </c:pt>
                <c:pt idx="553">
                  <c:v>0</c:v>
                </c:pt>
                <c:pt idx="554">
                  <c:v>0</c:v>
                </c:pt>
                <c:pt idx="555">
                  <c:v>0</c:v>
                </c:pt>
                <c:pt idx="556">
                  <c:v>0</c:v>
                </c:pt>
                <c:pt idx="557">
                  <c:v>0</c:v>
                </c:pt>
                <c:pt idx="558">
                  <c:v>0</c:v>
                </c:pt>
                <c:pt idx="559">
                  <c:v>0</c:v>
                </c:pt>
                <c:pt idx="560">
                  <c:v>0</c:v>
                </c:pt>
                <c:pt idx="561">
                  <c:v>0</c:v>
                </c:pt>
                <c:pt idx="562">
                  <c:v>0</c:v>
                </c:pt>
                <c:pt idx="563">
                  <c:v>0</c:v>
                </c:pt>
                <c:pt idx="564">
                  <c:v>0</c:v>
                </c:pt>
                <c:pt idx="565">
                  <c:v>0</c:v>
                </c:pt>
                <c:pt idx="566">
                  <c:v>0</c:v>
                </c:pt>
                <c:pt idx="567">
                  <c:v>0</c:v>
                </c:pt>
                <c:pt idx="568">
                  <c:v>0</c:v>
                </c:pt>
                <c:pt idx="569">
                  <c:v>0</c:v>
                </c:pt>
                <c:pt idx="570">
                  <c:v>0</c:v>
                </c:pt>
                <c:pt idx="571">
                  <c:v>0</c:v>
                </c:pt>
                <c:pt idx="572">
                  <c:v>0</c:v>
                </c:pt>
                <c:pt idx="573">
                  <c:v>0</c:v>
                </c:pt>
                <c:pt idx="574">
                  <c:v>0</c:v>
                </c:pt>
                <c:pt idx="575">
                  <c:v>0</c:v>
                </c:pt>
                <c:pt idx="576">
                  <c:v>0</c:v>
                </c:pt>
                <c:pt idx="577">
                  <c:v>0</c:v>
                </c:pt>
                <c:pt idx="578">
                  <c:v>0</c:v>
                </c:pt>
                <c:pt idx="579">
                  <c:v>0</c:v>
                </c:pt>
                <c:pt idx="580">
                  <c:v>0</c:v>
                </c:pt>
                <c:pt idx="581">
                  <c:v>0</c:v>
                </c:pt>
                <c:pt idx="582">
                  <c:v>0</c:v>
                </c:pt>
                <c:pt idx="583">
                  <c:v>0</c:v>
                </c:pt>
                <c:pt idx="584">
                  <c:v>0</c:v>
                </c:pt>
                <c:pt idx="585">
                  <c:v>0</c:v>
                </c:pt>
                <c:pt idx="586">
                  <c:v>0</c:v>
                </c:pt>
                <c:pt idx="587">
                  <c:v>0</c:v>
                </c:pt>
                <c:pt idx="588">
                  <c:v>0</c:v>
                </c:pt>
                <c:pt idx="589">
                  <c:v>0</c:v>
                </c:pt>
                <c:pt idx="590">
                  <c:v>0</c:v>
                </c:pt>
                <c:pt idx="591">
                  <c:v>0</c:v>
                </c:pt>
                <c:pt idx="592">
                  <c:v>0</c:v>
                </c:pt>
                <c:pt idx="593">
                  <c:v>0</c:v>
                </c:pt>
                <c:pt idx="594">
                  <c:v>0</c:v>
                </c:pt>
                <c:pt idx="595">
                  <c:v>0</c:v>
                </c:pt>
                <c:pt idx="596">
                  <c:v>0</c:v>
                </c:pt>
                <c:pt idx="597">
                  <c:v>0</c:v>
                </c:pt>
                <c:pt idx="598">
                  <c:v>0</c:v>
                </c:pt>
                <c:pt idx="599">
                  <c:v>0</c:v>
                </c:pt>
                <c:pt idx="600">
                  <c:v>0</c:v>
                </c:pt>
                <c:pt idx="601">
                  <c:v>0</c:v>
                </c:pt>
                <c:pt idx="602">
                  <c:v>0</c:v>
                </c:pt>
                <c:pt idx="603">
                  <c:v>0</c:v>
                </c:pt>
                <c:pt idx="604">
                  <c:v>0</c:v>
                </c:pt>
                <c:pt idx="605">
                  <c:v>0</c:v>
                </c:pt>
                <c:pt idx="606">
                  <c:v>0</c:v>
                </c:pt>
                <c:pt idx="607">
                  <c:v>0</c:v>
                </c:pt>
                <c:pt idx="608">
                  <c:v>0</c:v>
                </c:pt>
                <c:pt idx="609">
                  <c:v>0</c:v>
                </c:pt>
                <c:pt idx="610">
                  <c:v>0</c:v>
                </c:pt>
                <c:pt idx="611">
                  <c:v>0</c:v>
                </c:pt>
                <c:pt idx="612">
                  <c:v>0</c:v>
                </c:pt>
                <c:pt idx="613">
                  <c:v>0</c:v>
                </c:pt>
                <c:pt idx="614">
                  <c:v>0</c:v>
                </c:pt>
                <c:pt idx="615">
                  <c:v>0</c:v>
                </c:pt>
                <c:pt idx="616">
                  <c:v>0</c:v>
                </c:pt>
                <c:pt idx="617">
                  <c:v>0</c:v>
                </c:pt>
                <c:pt idx="618">
                  <c:v>0</c:v>
                </c:pt>
                <c:pt idx="619">
                  <c:v>0</c:v>
                </c:pt>
                <c:pt idx="620">
                  <c:v>0</c:v>
                </c:pt>
                <c:pt idx="621">
                  <c:v>0</c:v>
                </c:pt>
                <c:pt idx="622">
                  <c:v>0</c:v>
                </c:pt>
                <c:pt idx="623">
                  <c:v>0</c:v>
                </c:pt>
                <c:pt idx="624">
                  <c:v>0</c:v>
                </c:pt>
                <c:pt idx="625">
                  <c:v>0</c:v>
                </c:pt>
                <c:pt idx="626">
                  <c:v>0</c:v>
                </c:pt>
                <c:pt idx="627">
                  <c:v>0</c:v>
                </c:pt>
                <c:pt idx="628">
                  <c:v>0</c:v>
                </c:pt>
                <c:pt idx="629">
                  <c:v>0</c:v>
                </c:pt>
                <c:pt idx="630">
                  <c:v>0</c:v>
                </c:pt>
                <c:pt idx="631">
                  <c:v>0</c:v>
                </c:pt>
                <c:pt idx="632">
                  <c:v>0</c:v>
                </c:pt>
                <c:pt idx="633">
                  <c:v>0</c:v>
                </c:pt>
                <c:pt idx="634">
                  <c:v>0</c:v>
                </c:pt>
                <c:pt idx="635">
                  <c:v>0</c:v>
                </c:pt>
                <c:pt idx="636">
                  <c:v>0</c:v>
                </c:pt>
                <c:pt idx="637">
                  <c:v>0</c:v>
                </c:pt>
                <c:pt idx="638">
                  <c:v>0</c:v>
                </c:pt>
                <c:pt idx="639">
                  <c:v>0</c:v>
                </c:pt>
                <c:pt idx="640">
                  <c:v>0</c:v>
                </c:pt>
                <c:pt idx="641">
                  <c:v>0</c:v>
                </c:pt>
                <c:pt idx="642">
                  <c:v>0</c:v>
                </c:pt>
                <c:pt idx="643">
                  <c:v>0</c:v>
                </c:pt>
                <c:pt idx="644">
                  <c:v>0</c:v>
                </c:pt>
                <c:pt idx="645">
                  <c:v>0</c:v>
                </c:pt>
                <c:pt idx="646">
                  <c:v>0</c:v>
                </c:pt>
                <c:pt idx="647">
                  <c:v>0</c:v>
                </c:pt>
                <c:pt idx="648">
                  <c:v>0</c:v>
                </c:pt>
                <c:pt idx="649">
                  <c:v>0</c:v>
                </c:pt>
                <c:pt idx="650">
                  <c:v>0</c:v>
                </c:pt>
                <c:pt idx="651">
                  <c:v>0</c:v>
                </c:pt>
                <c:pt idx="652">
                  <c:v>0</c:v>
                </c:pt>
                <c:pt idx="653">
                  <c:v>0</c:v>
                </c:pt>
                <c:pt idx="654">
                  <c:v>0</c:v>
                </c:pt>
                <c:pt idx="655">
                  <c:v>0</c:v>
                </c:pt>
                <c:pt idx="656">
                  <c:v>0</c:v>
                </c:pt>
                <c:pt idx="657">
                  <c:v>0</c:v>
                </c:pt>
                <c:pt idx="658">
                  <c:v>0</c:v>
                </c:pt>
                <c:pt idx="659">
                  <c:v>0</c:v>
                </c:pt>
                <c:pt idx="660">
                  <c:v>0</c:v>
                </c:pt>
                <c:pt idx="661">
                  <c:v>0</c:v>
                </c:pt>
                <c:pt idx="662">
                  <c:v>0</c:v>
                </c:pt>
                <c:pt idx="663">
                  <c:v>0</c:v>
                </c:pt>
                <c:pt idx="664">
                  <c:v>0</c:v>
                </c:pt>
                <c:pt idx="665">
                  <c:v>0</c:v>
                </c:pt>
                <c:pt idx="666">
                  <c:v>0</c:v>
                </c:pt>
                <c:pt idx="667">
                  <c:v>0</c:v>
                </c:pt>
                <c:pt idx="668">
                  <c:v>0</c:v>
                </c:pt>
                <c:pt idx="669">
                  <c:v>0</c:v>
                </c:pt>
                <c:pt idx="670">
                  <c:v>0</c:v>
                </c:pt>
                <c:pt idx="671">
                  <c:v>0</c:v>
                </c:pt>
                <c:pt idx="672">
                  <c:v>0</c:v>
                </c:pt>
                <c:pt idx="673">
                  <c:v>0</c:v>
                </c:pt>
                <c:pt idx="674">
                  <c:v>0</c:v>
                </c:pt>
                <c:pt idx="675">
                  <c:v>0</c:v>
                </c:pt>
                <c:pt idx="676">
                  <c:v>0</c:v>
                </c:pt>
                <c:pt idx="677">
                  <c:v>0</c:v>
                </c:pt>
                <c:pt idx="678">
                  <c:v>0</c:v>
                </c:pt>
                <c:pt idx="679">
                  <c:v>0</c:v>
                </c:pt>
                <c:pt idx="680">
                  <c:v>0</c:v>
                </c:pt>
                <c:pt idx="681">
                  <c:v>0</c:v>
                </c:pt>
                <c:pt idx="682">
                  <c:v>0</c:v>
                </c:pt>
                <c:pt idx="683">
                  <c:v>0</c:v>
                </c:pt>
                <c:pt idx="684">
                  <c:v>0</c:v>
                </c:pt>
                <c:pt idx="685">
                  <c:v>0</c:v>
                </c:pt>
                <c:pt idx="686">
                  <c:v>0</c:v>
                </c:pt>
                <c:pt idx="687">
                  <c:v>0</c:v>
                </c:pt>
                <c:pt idx="688">
                  <c:v>0</c:v>
                </c:pt>
                <c:pt idx="689">
                  <c:v>0</c:v>
                </c:pt>
                <c:pt idx="690">
                  <c:v>0</c:v>
                </c:pt>
                <c:pt idx="691">
                  <c:v>0</c:v>
                </c:pt>
                <c:pt idx="692">
                  <c:v>0</c:v>
                </c:pt>
                <c:pt idx="693">
                  <c:v>0</c:v>
                </c:pt>
                <c:pt idx="694">
                  <c:v>0</c:v>
                </c:pt>
                <c:pt idx="695">
                  <c:v>0</c:v>
                </c:pt>
                <c:pt idx="696">
                  <c:v>0</c:v>
                </c:pt>
                <c:pt idx="697">
                  <c:v>0</c:v>
                </c:pt>
                <c:pt idx="698">
                  <c:v>0</c:v>
                </c:pt>
                <c:pt idx="699">
                  <c:v>0</c:v>
                </c:pt>
                <c:pt idx="700">
                  <c:v>0</c:v>
                </c:pt>
                <c:pt idx="701">
                  <c:v>0</c:v>
                </c:pt>
                <c:pt idx="702">
                  <c:v>0</c:v>
                </c:pt>
                <c:pt idx="703">
                  <c:v>0</c:v>
                </c:pt>
                <c:pt idx="704">
                  <c:v>0</c:v>
                </c:pt>
                <c:pt idx="705">
                  <c:v>0</c:v>
                </c:pt>
                <c:pt idx="706">
                  <c:v>0</c:v>
                </c:pt>
                <c:pt idx="707">
                  <c:v>0</c:v>
                </c:pt>
                <c:pt idx="708">
                  <c:v>0</c:v>
                </c:pt>
                <c:pt idx="709">
                  <c:v>0</c:v>
                </c:pt>
                <c:pt idx="710">
                  <c:v>0</c:v>
                </c:pt>
                <c:pt idx="711">
                  <c:v>0</c:v>
                </c:pt>
                <c:pt idx="712">
                  <c:v>0</c:v>
                </c:pt>
                <c:pt idx="713">
                  <c:v>0</c:v>
                </c:pt>
                <c:pt idx="714">
                  <c:v>0</c:v>
                </c:pt>
                <c:pt idx="715">
                  <c:v>0</c:v>
                </c:pt>
                <c:pt idx="716">
                  <c:v>0</c:v>
                </c:pt>
                <c:pt idx="717">
                  <c:v>0</c:v>
                </c:pt>
                <c:pt idx="718">
                  <c:v>0</c:v>
                </c:pt>
                <c:pt idx="719">
                  <c:v>0</c:v>
                </c:pt>
                <c:pt idx="720">
                  <c:v>0</c:v>
                </c:pt>
                <c:pt idx="721">
                  <c:v>0</c:v>
                </c:pt>
                <c:pt idx="722">
                  <c:v>0</c:v>
                </c:pt>
                <c:pt idx="723">
                  <c:v>0</c:v>
                </c:pt>
                <c:pt idx="724">
                  <c:v>0</c:v>
                </c:pt>
                <c:pt idx="725">
                  <c:v>0</c:v>
                </c:pt>
                <c:pt idx="726">
                  <c:v>0</c:v>
                </c:pt>
                <c:pt idx="727">
                  <c:v>0</c:v>
                </c:pt>
                <c:pt idx="728">
                  <c:v>0</c:v>
                </c:pt>
                <c:pt idx="729">
                  <c:v>0</c:v>
                </c:pt>
                <c:pt idx="730">
                  <c:v>0</c:v>
                </c:pt>
                <c:pt idx="731">
                  <c:v>0</c:v>
                </c:pt>
                <c:pt idx="732">
                  <c:v>0</c:v>
                </c:pt>
                <c:pt idx="733">
                  <c:v>0</c:v>
                </c:pt>
                <c:pt idx="734">
                  <c:v>0</c:v>
                </c:pt>
                <c:pt idx="735">
                  <c:v>0</c:v>
                </c:pt>
                <c:pt idx="736">
                  <c:v>0</c:v>
                </c:pt>
                <c:pt idx="737">
                  <c:v>0</c:v>
                </c:pt>
                <c:pt idx="738">
                  <c:v>0</c:v>
                </c:pt>
                <c:pt idx="739">
                  <c:v>0</c:v>
                </c:pt>
                <c:pt idx="740">
                  <c:v>0</c:v>
                </c:pt>
                <c:pt idx="741">
                  <c:v>0</c:v>
                </c:pt>
                <c:pt idx="742">
                  <c:v>0</c:v>
                </c:pt>
                <c:pt idx="743">
                  <c:v>0</c:v>
                </c:pt>
                <c:pt idx="744">
                  <c:v>0</c:v>
                </c:pt>
                <c:pt idx="745">
                  <c:v>0</c:v>
                </c:pt>
                <c:pt idx="746">
                  <c:v>0</c:v>
                </c:pt>
                <c:pt idx="747">
                  <c:v>0</c:v>
                </c:pt>
                <c:pt idx="748">
                  <c:v>0</c:v>
                </c:pt>
                <c:pt idx="749">
                  <c:v>0</c:v>
                </c:pt>
                <c:pt idx="750">
                  <c:v>0</c:v>
                </c:pt>
                <c:pt idx="751">
                  <c:v>0</c:v>
                </c:pt>
                <c:pt idx="752">
                  <c:v>0</c:v>
                </c:pt>
                <c:pt idx="753">
                  <c:v>0</c:v>
                </c:pt>
                <c:pt idx="754">
                  <c:v>0</c:v>
                </c:pt>
                <c:pt idx="755">
                  <c:v>0</c:v>
                </c:pt>
                <c:pt idx="756">
                  <c:v>0</c:v>
                </c:pt>
                <c:pt idx="757">
                  <c:v>0</c:v>
                </c:pt>
                <c:pt idx="758">
                  <c:v>0</c:v>
                </c:pt>
                <c:pt idx="759">
                  <c:v>0</c:v>
                </c:pt>
                <c:pt idx="760">
                  <c:v>0</c:v>
                </c:pt>
                <c:pt idx="761">
                  <c:v>0</c:v>
                </c:pt>
                <c:pt idx="762">
                  <c:v>0</c:v>
                </c:pt>
                <c:pt idx="763">
                  <c:v>0</c:v>
                </c:pt>
                <c:pt idx="764">
                  <c:v>0</c:v>
                </c:pt>
                <c:pt idx="765">
                  <c:v>0</c:v>
                </c:pt>
                <c:pt idx="766">
                  <c:v>0</c:v>
                </c:pt>
                <c:pt idx="767">
                  <c:v>0</c:v>
                </c:pt>
                <c:pt idx="768">
                  <c:v>0</c:v>
                </c:pt>
                <c:pt idx="769">
                  <c:v>0</c:v>
                </c:pt>
                <c:pt idx="770">
                  <c:v>0</c:v>
                </c:pt>
                <c:pt idx="771">
                  <c:v>0</c:v>
                </c:pt>
                <c:pt idx="772">
                  <c:v>0</c:v>
                </c:pt>
                <c:pt idx="773">
                  <c:v>0</c:v>
                </c:pt>
                <c:pt idx="774">
                  <c:v>0</c:v>
                </c:pt>
                <c:pt idx="775">
                  <c:v>0</c:v>
                </c:pt>
                <c:pt idx="776">
                  <c:v>0</c:v>
                </c:pt>
                <c:pt idx="777">
                  <c:v>0</c:v>
                </c:pt>
                <c:pt idx="778">
                  <c:v>0</c:v>
                </c:pt>
                <c:pt idx="779">
                  <c:v>0</c:v>
                </c:pt>
                <c:pt idx="780">
                  <c:v>0</c:v>
                </c:pt>
                <c:pt idx="781">
                  <c:v>0</c:v>
                </c:pt>
              </c:numCache>
            </c:numRef>
          </c:val>
          <c:extLst>
            <c:ext xmlns:c16="http://schemas.microsoft.com/office/drawing/2014/chart" uri="{C3380CC4-5D6E-409C-BE32-E72D297353CC}">
              <c16:uniqueId val="{00000001-3006-4252-875A-6C42D1E3B0ED}"/>
            </c:ext>
          </c:extLst>
        </c:ser>
        <c:dLbls>
          <c:showLegendKey val="0"/>
          <c:showVal val="0"/>
          <c:showCatName val="0"/>
          <c:showSerName val="0"/>
          <c:showPercent val="0"/>
          <c:showBubbleSize val="0"/>
        </c:dLbls>
        <c:gapWidth val="0"/>
        <c:overlap val="100"/>
        <c:axId val="280953544"/>
        <c:axId val="280950408"/>
      </c:barChart>
      <c:lineChart>
        <c:grouping val="stacked"/>
        <c:varyColors val="0"/>
        <c:ser>
          <c:idx val="1"/>
          <c:order val="1"/>
          <c:tx>
            <c:strRef>
              <c:f>'Recuadro 5'!$E$1</c:f>
              <c:strCache>
                <c:ptCount val="1"/>
                <c:pt idx="0">
                  <c:v>miembros (cum.)</c:v>
                </c:pt>
              </c:strCache>
            </c:strRef>
          </c:tx>
          <c:spPr>
            <a:ln w="28575" cap="rnd">
              <a:solidFill>
                <a:schemeClr val="accent2"/>
              </a:solidFill>
              <a:round/>
            </a:ln>
            <a:effectLst/>
          </c:spPr>
          <c:marker>
            <c:symbol val="none"/>
          </c:marker>
          <c:cat>
            <c:multiLvlStrRef>
              <c:f>'Recuadro 5'!$B$2:$C$783</c:f>
              <c:multiLvlStrCache>
                <c:ptCount val="752"/>
                <c:lvl>
                  <c:pt idx="0">
                    <c:v>Sept.</c:v>
                  </c:pt>
                  <c:pt idx="20">
                    <c:v>Oct.</c:v>
                  </c:pt>
                  <c:pt idx="51">
                    <c:v>Nov.</c:v>
                  </c:pt>
                  <c:pt idx="81">
                    <c:v>Dic.</c:v>
                  </c:pt>
                  <c:pt idx="112">
                    <c:v>Ene.</c:v>
                  </c:pt>
                  <c:pt idx="143">
                    <c:v>Feb.</c:v>
                  </c:pt>
                  <c:pt idx="171">
                    <c:v>Mar.</c:v>
                  </c:pt>
                  <c:pt idx="202">
                    <c:v>Abr.</c:v>
                  </c:pt>
                  <c:pt idx="232">
                    <c:v>May.</c:v>
                  </c:pt>
                  <c:pt idx="263">
                    <c:v>Jun.</c:v>
                  </c:pt>
                  <c:pt idx="293">
                    <c:v>Jul.</c:v>
                  </c:pt>
                  <c:pt idx="324">
                    <c:v>Aug.</c:v>
                  </c:pt>
                  <c:pt idx="355">
                    <c:v>Sept.</c:v>
                  </c:pt>
                  <c:pt idx="385">
                    <c:v>Oct.</c:v>
                  </c:pt>
                  <c:pt idx="416">
                    <c:v>Nov.</c:v>
                  </c:pt>
                  <c:pt idx="446">
                    <c:v>Dic.</c:v>
                  </c:pt>
                  <c:pt idx="477">
                    <c:v>Ene.</c:v>
                  </c:pt>
                  <c:pt idx="508">
                    <c:v>Feb.</c:v>
                  </c:pt>
                  <c:pt idx="537">
                    <c:v>Mar.</c:v>
                  </c:pt>
                  <c:pt idx="568">
                    <c:v>Apr.</c:v>
                  </c:pt>
                  <c:pt idx="598">
                    <c:v>May.</c:v>
                  </c:pt>
                  <c:pt idx="629">
                    <c:v>Jun.</c:v>
                  </c:pt>
                  <c:pt idx="659">
                    <c:v>Jul.</c:v>
                  </c:pt>
                  <c:pt idx="690">
                    <c:v>Aug.</c:v>
                  </c:pt>
                  <c:pt idx="721">
                    <c:v>Sept.</c:v>
                  </c:pt>
                  <c:pt idx="751">
                    <c:v>Oct.</c:v>
                  </c:pt>
                </c:lvl>
                <c:lvl>
                  <c:pt idx="0">
                    <c:v>2018</c:v>
                  </c:pt>
                  <c:pt idx="112">
                    <c:v>2019</c:v>
                  </c:pt>
                  <c:pt idx="477">
                    <c:v>2020</c:v>
                  </c:pt>
                </c:lvl>
              </c:multiLvlStrCache>
            </c:multiLvlStrRef>
          </c:cat>
          <c:val>
            <c:numRef>
              <c:f>'Recuadro 5'!$E$2:$E$783</c:f>
              <c:numCache>
                <c:formatCode>General</c:formatCode>
                <c:ptCount val="782"/>
                <c:pt idx="0">
                  <c:v>50</c:v>
                </c:pt>
                <c:pt idx="1">
                  <c:v>50</c:v>
                </c:pt>
                <c:pt idx="2">
                  <c:v>50</c:v>
                </c:pt>
                <c:pt idx="3">
                  <c:v>51</c:v>
                </c:pt>
                <c:pt idx="4">
                  <c:v>51</c:v>
                </c:pt>
                <c:pt idx="5">
                  <c:v>51</c:v>
                </c:pt>
                <c:pt idx="6">
                  <c:v>51</c:v>
                </c:pt>
                <c:pt idx="7">
                  <c:v>52</c:v>
                </c:pt>
                <c:pt idx="8">
                  <c:v>52</c:v>
                </c:pt>
                <c:pt idx="9">
                  <c:v>52</c:v>
                </c:pt>
                <c:pt idx="10">
                  <c:v>52</c:v>
                </c:pt>
                <c:pt idx="11">
                  <c:v>52</c:v>
                </c:pt>
                <c:pt idx="12">
                  <c:v>52</c:v>
                </c:pt>
                <c:pt idx="13">
                  <c:v>52</c:v>
                </c:pt>
                <c:pt idx="14">
                  <c:v>52</c:v>
                </c:pt>
                <c:pt idx="15">
                  <c:v>52</c:v>
                </c:pt>
                <c:pt idx="16">
                  <c:v>52</c:v>
                </c:pt>
                <c:pt idx="17">
                  <c:v>52</c:v>
                </c:pt>
                <c:pt idx="18">
                  <c:v>52</c:v>
                </c:pt>
                <c:pt idx="19">
                  <c:v>52</c:v>
                </c:pt>
                <c:pt idx="20">
                  <c:v>52</c:v>
                </c:pt>
                <c:pt idx="21">
                  <c:v>53</c:v>
                </c:pt>
                <c:pt idx="22">
                  <c:v>58</c:v>
                </c:pt>
                <c:pt idx="23">
                  <c:v>60</c:v>
                </c:pt>
                <c:pt idx="24">
                  <c:v>60</c:v>
                </c:pt>
                <c:pt idx="25">
                  <c:v>60</c:v>
                </c:pt>
                <c:pt idx="26">
                  <c:v>60</c:v>
                </c:pt>
                <c:pt idx="27">
                  <c:v>60</c:v>
                </c:pt>
                <c:pt idx="28">
                  <c:v>60</c:v>
                </c:pt>
                <c:pt idx="29">
                  <c:v>62</c:v>
                </c:pt>
                <c:pt idx="30">
                  <c:v>62</c:v>
                </c:pt>
                <c:pt idx="31">
                  <c:v>62</c:v>
                </c:pt>
                <c:pt idx="32">
                  <c:v>62</c:v>
                </c:pt>
                <c:pt idx="33">
                  <c:v>62</c:v>
                </c:pt>
                <c:pt idx="34">
                  <c:v>62</c:v>
                </c:pt>
                <c:pt idx="35">
                  <c:v>62</c:v>
                </c:pt>
                <c:pt idx="36">
                  <c:v>62</c:v>
                </c:pt>
                <c:pt idx="37">
                  <c:v>62</c:v>
                </c:pt>
                <c:pt idx="38">
                  <c:v>62</c:v>
                </c:pt>
                <c:pt idx="39">
                  <c:v>62</c:v>
                </c:pt>
                <c:pt idx="40">
                  <c:v>62</c:v>
                </c:pt>
                <c:pt idx="41">
                  <c:v>62</c:v>
                </c:pt>
                <c:pt idx="42">
                  <c:v>66</c:v>
                </c:pt>
                <c:pt idx="43">
                  <c:v>66</c:v>
                </c:pt>
                <c:pt idx="44">
                  <c:v>66</c:v>
                </c:pt>
                <c:pt idx="45">
                  <c:v>66</c:v>
                </c:pt>
                <c:pt idx="46">
                  <c:v>66</c:v>
                </c:pt>
                <c:pt idx="47">
                  <c:v>66</c:v>
                </c:pt>
                <c:pt idx="48">
                  <c:v>66</c:v>
                </c:pt>
                <c:pt idx="49">
                  <c:v>66</c:v>
                </c:pt>
                <c:pt idx="50">
                  <c:v>66</c:v>
                </c:pt>
                <c:pt idx="51">
                  <c:v>66</c:v>
                </c:pt>
                <c:pt idx="52">
                  <c:v>66</c:v>
                </c:pt>
                <c:pt idx="53">
                  <c:v>66</c:v>
                </c:pt>
                <c:pt idx="54">
                  <c:v>66</c:v>
                </c:pt>
                <c:pt idx="55">
                  <c:v>67</c:v>
                </c:pt>
                <c:pt idx="56">
                  <c:v>67</c:v>
                </c:pt>
                <c:pt idx="57">
                  <c:v>67</c:v>
                </c:pt>
                <c:pt idx="58">
                  <c:v>67</c:v>
                </c:pt>
                <c:pt idx="59">
                  <c:v>67</c:v>
                </c:pt>
                <c:pt idx="60">
                  <c:v>67</c:v>
                </c:pt>
                <c:pt idx="61">
                  <c:v>67</c:v>
                </c:pt>
                <c:pt idx="62">
                  <c:v>67</c:v>
                </c:pt>
                <c:pt idx="63">
                  <c:v>67</c:v>
                </c:pt>
                <c:pt idx="64">
                  <c:v>67</c:v>
                </c:pt>
                <c:pt idx="65">
                  <c:v>67</c:v>
                </c:pt>
                <c:pt idx="66">
                  <c:v>67</c:v>
                </c:pt>
                <c:pt idx="67">
                  <c:v>67</c:v>
                </c:pt>
                <c:pt idx="68">
                  <c:v>67</c:v>
                </c:pt>
                <c:pt idx="69">
                  <c:v>67</c:v>
                </c:pt>
                <c:pt idx="70">
                  <c:v>68</c:v>
                </c:pt>
                <c:pt idx="71">
                  <c:v>69</c:v>
                </c:pt>
                <c:pt idx="72">
                  <c:v>69</c:v>
                </c:pt>
                <c:pt idx="73">
                  <c:v>69</c:v>
                </c:pt>
                <c:pt idx="74">
                  <c:v>69</c:v>
                </c:pt>
                <c:pt idx="75">
                  <c:v>69</c:v>
                </c:pt>
                <c:pt idx="76">
                  <c:v>69</c:v>
                </c:pt>
                <c:pt idx="77">
                  <c:v>71</c:v>
                </c:pt>
                <c:pt idx="78">
                  <c:v>72</c:v>
                </c:pt>
                <c:pt idx="79">
                  <c:v>72</c:v>
                </c:pt>
                <c:pt idx="80">
                  <c:v>72</c:v>
                </c:pt>
                <c:pt idx="81">
                  <c:v>72</c:v>
                </c:pt>
                <c:pt idx="82">
                  <c:v>72</c:v>
                </c:pt>
                <c:pt idx="83">
                  <c:v>74</c:v>
                </c:pt>
                <c:pt idx="84">
                  <c:v>74</c:v>
                </c:pt>
                <c:pt idx="85">
                  <c:v>74</c:v>
                </c:pt>
                <c:pt idx="86">
                  <c:v>74</c:v>
                </c:pt>
                <c:pt idx="87">
                  <c:v>75</c:v>
                </c:pt>
                <c:pt idx="88">
                  <c:v>76</c:v>
                </c:pt>
                <c:pt idx="89">
                  <c:v>76</c:v>
                </c:pt>
                <c:pt idx="90">
                  <c:v>76</c:v>
                </c:pt>
                <c:pt idx="91">
                  <c:v>76</c:v>
                </c:pt>
                <c:pt idx="92">
                  <c:v>76</c:v>
                </c:pt>
                <c:pt idx="93">
                  <c:v>76</c:v>
                </c:pt>
                <c:pt idx="94">
                  <c:v>78</c:v>
                </c:pt>
                <c:pt idx="95">
                  <c:v>78</c:v>
                </c:pt>
                <c:pt idx="96">
                  <c:v>78</c:v>
                </c:pt>
                <c:pt idx="97">
                  <c:v>80</c:v>
                </c:pt>
                <c:pt idx="98">
                  <c:v>80</c:v>
                </c:pt>
                <c:pt idx="99">
                  <c:v>80</c:v>
                </c:pt>
                <c:pt idx="100">
                  <c:v>80</c:v>
                </c:pt>
                <c:pt idx="101">
                  <c:v>80</c:v>
                </c:pt>
                <c:pt idx="102">
                  <c:v>80</c:v>
                </c:pt>
                <c:pt idx="103">
                  <c:v>80</c:v>
                </c:pt>
                <c:pt idx="104">
                  <c:v>80</c:v>
                </c:pt>
                <c:pt idx="105">
                  <c:v>80</c:v>
                </c:pt>
                <c:pt idx="106">
                  <c:v>80</c:v>
                </c:pt>
                <c:pt idx="107">
                  <c:v>80</c:v>
                </c:pt>
                <c:pt idx="108">
                  <c:v>80</c:v>
                </c:pt>
                <c:pt idx="109">
                  <c:v>80</c:v>
                </c:pt>
                <c:pt idx="110">
                  <c:v>80</c:v>
                </c:pt>
                <c:pt idx="111">
                  <c:v>80</c:v>
                </c:pt>
                <c:pt idx="112">
                  <c:v>80</c:v>
                </c:pt>
                <c:pt idx="113">
                  <c:v>80</c:v>
                </c:pt>
                <c:pt idx="114">
                  <c:v>80</c:v>
                </c:pt>
                <c:pt idx="115">
                  <c:v>80</c:v>
                </c:pt>
                <c:pt idx="116">
                  <c:v>80</c:v>
                </c:pt>
                <c:pt idx="117">
                  <c:v>80</c:v>
                </c:pt>
                <c:pt idx="118">
                  <c:v>80</c:v>
                </c:pt>
                <c:pt idx="119">
                  <c:v>80</c:v>
                </c:pt>
                <c:pt idx="120">
                  <c:v>86</c:v>
                </c:pt>
                <c:pt idx="121">
                  <c:v>86</c:v>
                </c:pt>
                <c:pt idx="122">
                  <c:v>86</c:v>
                </c:pt>
                <c:pt idx="123">
                  <c:v>86</c:v>
                </c:pt>
                <c:pt idx="124">
                  <c:v>86</c:v>
                </c:pt>
                <c:pt idx="125">
                  <c:v>86</c:v>
                </c:pt>
                <c:pt idx="126">
                  <c:v>87</c:v>
                </c:pt>
                <c:pt idx="127">
                  <c:v>87</c:v>
                </c:pt>
                <c:pt idx="128">
                  <c:v>87</c:v>
                </c:pt>
                <c:pt idx="129">
                  <c:v>88</c:v>
                </c:pt>
                <c:pt idx="130">
                  <c:v>88</c:v>
                </c:pt>
                <c:pt idx="131">
                  <c:v>88</c:v>
                </c:pt>
                <c:pt idx="132">
                  <c:v>88</c:v>
                </c:pt>
                <c:pt idx="133">
                  <c:v>89</c:v>
                </c:pt>
                <c:pt idx="134">
                  <c:v>92</c:v>
                </c:pt>
                <c:pt idx="135">
                  <c:v>92</c:v>
                </c:pt>
                <c:pt idx="136">
                  <c:v>92</c:v>
                </c:pt>
                <c:pt idx="137">
                  <c:v>92</c:v>
                </c:pt>
                <c:pt idx="138">
                  <c:v>93</c:v>
                </c:pt>
                <c:pt idx="139">
                  <c:v>93</c:v>
                </c:pt>
                <c:pt idx="140">
                  <c:v>93</c:v>
                </c:pt>
                <c:pt idx="141">
                  <c:v>93</c:v>
                </c:pt>
                <c:pt idx="142">
                  <c:v>93</c:v>
                </c:pt>
                <c:pt idx="143">
                  <c:v>93</c:v>
                </c:pt>
                <c:pt idx="144">
                  <c:v>93</c:v>
                </c:pt>
                <c:pt idx="145">
                  <c:v>93</c:v>
                </c:pt>
                <c:pt idx="146">
                  <c:v>94</c:v>
                </c:pt>
                <c:pt idx="147">
                  <c:v>94</c:v>
                </c:pt>
                <c:pt idx="148">
                  <c:v>94</c:v>
                </c:pt>
                <c:pt idx="149">
                  <c:v>94</c:v>
                </c:pt>
                <c:pt idx="150">
                  <c:v>94</c:v>
                </c:pt>
                <c:pt idx="151">
                  <c:v>94</c:v>
                </c:pt>
                <c:pt idx="152">
                  <c:v>94</c:v>
                </c:pt>
                <c:pt idx="153">
                  <c:v>94</c:v>
                </c:pt>
                <c:pt idx="154">
                  <c:v>94</c:v>
                </c:pt>
                <c:pt idx="155">
                  <c:v>94</c:v>
                </c:pt>
                <c:pt idx="156">
                  <c:v>94</c:v>
                </c:pt>
                <c:pt idx="157">
                  <c:v>94</c:v>
                </c:pt>
                <c:pt idx="158">
                  <c:v>94</c:v>
                </c:pt>
                <c:pt idx="159">
                  <c:v>94</c:v>
                </c:pt>
                <c:pt idx="160">
                  <c:v>94</c:v>
                </c:pt>
                <c:pt idx="161">
                  <c:v>94</c:v>
                </c:pt>
                <c:pt idx="162">
                  <c:v>95</c:v>
                </c:pt>
                <c:pt idx="163">
                  <c:v>95</c:v>
                </c:pt>
                <c:pt idx="164">
                  <c:v>95</c:v>
                </c:pt>
                <c:pt idx="165">
                  <c:v>95</c:v>
                </c:pt>
                <c:pt idx="166">
                  <c:v>95</c:v>
                </c:pt>
                <c:pt idx="167">
                  <c:v>95</c:v>
                </c:pt>
                <c:pt idx="168">
                  <c:v>95</c:v>
                </c:pt>
                <c:pt idx="169">
                  <c:v>95</c:v>
                </c:pt>
                <c:pt idx="170">
                  <c:v>97</c:v>
                </c:pt>
                <c:pt idx="171">
                  <c:v>97</c:v>
                </c:pt>
                <c:pt idx="172">
                  <c:v>97</c:v>
                </c:pt>
                <c:pt idx="173">
                  <c:v>97</c:v>
                </c:pt>
                <c:pt idx="174">
                  <c:v>97</c:v>
                </c:pt>
                <c:pt idx="175">
                  <c:v>97</c:v>
                </c:pt>
                <c:pt idx="176">
                  <c:v>97</c:v>
                </c:pt>
                <c:pt idx="177">
                  <c:v>97</c:v>
                </c:pt>
                <c:pt idx="178">
                  <c:v>97</c:v>
                </c:pt>
                <c:pt idx="179">
                  <c:v>97</c:v>
                </c:pt>
                <c:pt idx="180">
                  <c:v>97</c:v>
                </c:pt>
                <c:pt idx="181">
                  <c:v>97</c:v>
                </c:pt>
                <c:pt idx="182">
                  <c:v>97</c:v>
                </c:pt>
                <c:pt idx="183">
                  <c:v>97</c:v>
                </c:pt>
                <c:pt idx="184">
                  <c:v>97</c:v>
                </c:pt>
                <c:pt idx="185">
                  <c:v>98</c:v>
                </c:pt>
                <c:pt idx="186">
                  <c:v>98</c:v>
                </c:pt>
                <c:pt idx="187">
                  <c:v>98</c:v>
                </c:pt>
                <c:pt idx="188">
                  <c:v>98</c:v>
                </c:pt>
                <c:pt idx="189">
                  <c:v>98</c:v>
                </c:pt>
                <c:pt idx="190">
                  <c:v>98</c:v>
                </c:pt>
                <c:pt idx="191">
                  <c:v>98</c:v>
                </c:pt>
                <c:pt idx="192">
                  <c:v>98</c:v>
                </c:pt>
                <c:pt idx="193">
                  <c:v>98</c:v>
                </c:pt>
                <c:pt idx="194">
                  <c:v>98</c:v>
                </c:pt>
                <c:pt idx="195">
                  <c:v>99</c:v>
                </c:pt>
                <c:pt idx="196">
                  <c:v>99</c:v>
                </c:pt>
                <c:pt idx="197">
                  <c:v>99</c:v>
                </c:pt>
                <c:pt idx="198">
                  <c:v>99</c:v>
                </c:pt>
                <c:pt idx="199">
                  <c:v>100</c:v>
                </c:pt>
                <c:pt idx="200">
                  <c:v>100</c:v>
                </c:pt>
                <c:pt idx="201">
                  <c:v>100</c:v>
                </c:pt>
                <c:pt idx="202">
                  <c:v>100</c:v>
                </c:pt>
                <c:pt idx="203">
                  <c:v>100</c:v>
                </c:pt>
                <c:pt idx="204">
                  <c:v>100</c:v>
                </c:pt>
                <c:pt idx="205">
                  <c:v>100</c:v>
                </c:pt>
                <c:pt idx="206">
                  <c:v>100</c:v>
                </c:pt>
                <c:pt idx="207">
                  <c:v>100</c:v>
                </c:pt>
                <c:pt idx="208">
                  <c:v>100</c:v>
                </c:pt>
                <c:pt idx="209">
                  <c:v>100</c:v>
                </c:pt>
                <c:pt idx="210">
                  <c:v>100</c:v>
                </c:pt>
                <c:pt idx="211">
                  <c:v>100</c:v>
                </c:pt>
                <c:pt idx="212">
                  <c:v>100</c:v>
                </c:pt>
                <c:pt idx="213">
                  <c:v>100</c:v>
                </c:pt>
                <c:pt idx="214">
                  <c:v>100</c:v>
                </c:pt>
                <c:pt idx="215">
                  <c:v>100</c:v>
                </c:pt>
                <c:pt idx="216">
                  <c:v>102</c:v>
                </c:pt>
                <c:pt idx="217">
                  <c:v>102</c:v>
                </c:pt>
                <c:pt idx="218">
                  <c:v>103</c:v>
                </c:pt>
                <c:pt idx="219">
                  <c:v>104</c:v>
                </c:pt>
                <c:pt idx="220">
                  <c:v>104</c:v>
                </c:pt>
                <c:pt idx="221">
                  <c:v>107</c:v>
                </c:pt>
                <c:pt idx="222">
                  <c:v>107</c:v>
                </c:pt>
                <c:pt idx="223">
                  <c:v>107</c:v>
                </c:pt>
                <c:pt idx="224">
                  <c:v>107</c:v>
                </c:pt>
                <c:pt idx="225">
                  <c:v>107</c:v>
                </c:pt>
                <c:pt idx="226">
                  <c:v>108</c:v>
                </c:pt>
                <c:pt idx="227">
                  <c:v>108</c:v>
                </c:pt>
                <c:pt idx="228">
                  <c:v>108</c:v>
                </c:pt>
                <c:pt idx="229">
                  <c:v>108</c:v>
                </c:pt>
                <c:pt idx="230">
                  <c:v>109</c:v>
                </c:pt>
                <c:pt idx="231">
                  <c:v>109</c:v>
                </c:pt>
                <c:pt idx="232">
                  <c:v>109</c:v>
                </c:pt>
                <c:pt idx="233">
                  <c:v>109</c:v>
                </c:pt>
                <c:pt idx="234">
                  <c:v>109</c:v>
                </c:pt>
                <c:pt idx="235">
                  <c:v>109</c:v>
                </c:pt>
                <c:pt idx="236">
                  <c:v>109</c:v>
                </c:pt>
                <c:pt idx="237">
                  <c:v>109</c:v>
                </c:pt>
                <c:pt idx="238">
                  <c:v>109</c:v>
                </c:pt>
                <c:pt idx="239">
                  <c:v>109</c:v>
                </c:pt>
                <c:pt idx="240">
                  <c:v>109</c:v>
                </c:pt>
                <c:pt idx="241">
                  <c:v>111</c:v>
                </c:pt>
                <c:pt idx="242">
                  <c:v>111</c:v>
                </c:pt>
                <c:pt idx="243">
                  <c:v>111</c:v>
                </c:pt>
                <c:pt idx="244">
                  <c:v>111</c:v>
                </c:pt>
                <c:pt idx="245">
                  <c:v>111</c:v>
                </c:pt>
                <c:pt idx="246">
                  <c:v>111</c:v>
                </c:pt>
                <c:pt idx="247">
                  <c:v>111</c:v>
                </c:pt>
                <c:pt idx="248">
                  <c:v>112</c:v>
                </c:pt>
                <c:pt idx="249">
                  <c:v>112</c:v>
                </c:pt>
                <c:pt idx="250">
                  <c:v>112</c:v>
                </c:pt>
                <c:pt idx="251">
                  <c:v>114</c:v>
                </c:pt>
                <c:pt idx="252">
                  <c:v>115</c:v>
                </c:pt>
                <c:pt idx="253">
                  <c:v>116</c:v>
                </c:pt>
                <c:pt idx="254">
                  <c:v>118</c:v>
                </c:pt>
                <c:pt idx="255">
                  <c:v>118</c:v>
                </c:pt>
                <c:pt idx="256">
                  <c:v>118</c:v>
                </c:pt>
                <c:pt idx="257">
                  <c:v>118</c:v>
                </c:pt>
                <c:pt idx="258">
                  <c:v>118</c:v>
                </c:pt>
                <c:pt idx="259">
                  <c:v>118</c:v>
                </c:pt>
                <c:pt idx="260">
                  <c:v>123</c:v>
                </c:pt>
                <c:pt idx="261">
                  <c:v>124</c:v>
                </c:pt>
                <c:pt idx="262">
                  <c:v>124</c:v>
                </c:pt>
                <c:pt idx="263">
                  <c:v>124</c:v>
                </c:pt>
                <c:pt idx="264">
                  <c:v>124</c:v>
                </c:pt>
                <c:pt idx="265">
                  <c:v>124</c:v>
                </c:pt>
                <c:pt idx="266">
                  <c:v>124</c:v>
                </c:pt>
                <c:pt idx="267">
                  <c:v>124</c:v>
                </c:pt>
                <c:pt idx="268">
                  <c:v>125</c:v>
                </c:pt>
                <c:pt idx="269">
                  <c:v>125</c:v>
                </c:pt>
                <c:pt idx="270">
                  <c:v>125</c:v>
                </c:pt>
                <c:pt idx="271">
                  <c:v>125</c:v>
                </c:pt>
                <c:pt idx="272">
                  <c:v>125</c:v>
                </c:pt>
                <c:pt idx="273">
                  <c:v>125</c:v>
                </c:pt>
                <c:pt idx="274">
                  <c:v>125</c:v>
                </c:pt>
                <c:pt idx="275">
                  <c:v>125</c:v>
                </c:pt>
                <c:pt idx="276">
                  <c:v>125</c:v>
                </c:pt>
                <c:pt idx="277">
                  <c:v>125</c:v>
                </c:pt>
                <c:pt idx="278">
                  <c:v>125</c:v>
                </c:pt>
                <c:pt idx="279">
                  <c:v>125</c:v>
                </c:pt>
                <c:pt idx="280">
                  <c:v>125</c:v>
                </c:pt>
                <c:pt idx="281">
                  <c:v>125</c:v>
                </c:pt>
                <c:pt idx="282">
                  <c:v>125</c:v>
                </c:pt>
                <c:pt idx="283">
                  <c:v>125</c:v>
                </c:pt>
                <c:pt idx="284">
                  <c:v>126</c:v>
                </c:pt>
                <c:pt idx="285">
                  <c:v>126</c:v>
                </c:pt>
                <c:pt idx="286">
                  <c:v>126</c:v>
                </c:pt>
                <c:pt idx="287">
                  <c:v>126</c:v>
                </c:pt>
                <c:pt idx="288">
                  <c:v>128</c:v>
                </c:pt>
                <c:pt idx="289">
                  <c:v>131</c:v>
                </c:pt>
                <c:pt idx="290">
                  <c:v>133</c:v>
                </c:pt>
                <c:pt idx="291">
                  <c:v>134</c:v>
                </c:pt>
                <c:pt idx="292">
                  <c:v>134</c:v>
                </c:pt>
                <c:pt idx="293">
                  <c:v>134</c:v>
                </c:pt>
                <c:pt idx="294">
                  <c:v>139</c:v>
                </c:pt>
                <c:pt idx="295">
                  <c:v>140</c:v>
                </c:pt>
                <c:pt idx="296">
                  <c:v>141</c:v>
                </c:pt>
                <c:pt idx="297">
                  <c:v>143</c:v>
                </c:pt>
                <c:pt idx="298">
                  <c:v>143</c:v>
                </c:pt>
                <c:pt idx="299">
                  <c:v>143</c:v>
                </c:pt>
                <c:pt idx="300">
                  <c:v>145</c:v>
                </c:pt>
                <c:pt idx="301">
                  <c:v>147</c:v>
                </c:pt>
                <c:pt idx="302">
                  <c:v>147</c:v>
                </c:pt>
                <c:pt idx="303">
                  <c:v>147</c:v>
                </c:pt>
                <c:pt idx="304">
                  <c:v>147</c:v>
                </c:pt>
                <c:pt idx="305">
                  <c:v>147</c:v>
                </c:pt>
                <c:pt idx="306">
                  <c:v>147</c:v>
                </c:pt>
                <c:pt idx="307">
                  <c:v>147</c:v>
                </c:pt>
                <c:pt idx="308">
                  <c:v>147</c:v>
                </c:pt>
                <c:pt idx="309">
                  <c:v>150</c:v>
                </c:pt>
                <c:pt idx="310">
                  <c:v>151</c:v>
                </c:pt>
                <c:pt idx="311">
                  <c:v>151</c:v>
                </c:pt>
                <c:pt idx="312">
                  <c:v>151</c:v>
                </c:pt>
                <c:pt idx="313">
                  <c:v>151</c:v>
                </c:pt>
                <c:pt idx="314">
                  <c:v>152</c:v>
                </c:pt>
                <c:pt idx="315">
                  <c:v>152</c:v>
                </c:pt>
                <c:pt idx="316">
                  <c:v>153</c:v>
                </c:pt>
                <c:pt idx="317">
                  <c:v>155</c:v>
                </c:pt>
                <c:pt idx="318">
                  <c:v>157</c:v>
                </c:pt>
                <c:pt idx="319">
                  <c:v>157</c:v>
                </c:pt>
                <c:pt idx="320">
                  <c:v>157</c:v>
                </c:pt>
                <c:pt idx="321">
                  <c:v>162</c:v>
                </c:pt>
                <c:pt idx="322">
                  <c:v>162</c:v>
                </c:pt>
                <c:pt idx="323">
                  <c:v>162</c:v>
                </c:pt>
                <c:pt idx="324">
                  <c:v>163</c:v>
                </c:pt>
                <c:pt idx="325">
                  <c:v>163</c:v>
                </c:pt>
                <c:pt idx="326">
                  <c:v>163</c:v>
                </c:pt>
                <c:pt idx="327">
                  <c:v>163</c:v>
                </c:pt>
                <c:pt idx="328">
                  <c:v>163</c:v>
                </c:pt>
                <c:pt idx="329">
                  <c:v>163</c:v>
                </c:pt>
                <c:pt idx="330">
                  <c:v>163</c:v>
                </c:pt>
                <c:pt idx="331">
                  <c:v>163</c:v>
                </c:pt>
                <c:pt idx="332">
                  <c:v>163</c:v>
                </c:pt>
                <c:pt idx="333">
                  <c:v>163</c:v>
                </c:pt>
                <c:pt idx="334">
                  <c:v>163</c:v>
                </c:pt>
                <c:pt idx="335">
                  <c:v>163</c:v>
                </c:pt>
                <c:pt idx="336">
                  <c:v>165</c:v>
                </c:pt>
                <c:pt idx="337">
                  <c:v>165</c:v>
                </c:pt>
                <c:pt idx="338">
                  <c:v>165</c:v>
                </c:pt>
                <c:pt idx="339">
                  <c:v>165</c:v>
                </c:pt>
                <c:pt idx="340">
                  <c:v>165</c:v>
                </c:pt>
                <c:pt idx="341">
                  <c:v>165</c:v>
                </c:pt>
                <c:pt idx="342">
                  <c:v>165</c:v>
                </c:pt>
                <c:pt idx="343">
                  <c:v>165</c:v>
                </c:pt>
                <c:pt idx="344">
                  <c:v>165</c:v>
                </c:pt>
                <c:pt idx="345">
                  <c:v>166</c:v>
                </c:pt>
                <c:pt idx="346">
                  <c:v>166</c:v>
                </c:pt>
                <c:pt idx="347">
                  <c:v>166</c:v>
                </c:pt>
                <c:pt idx="348">
                  <c:v>166</c:v>
                </c:pt>
                <c:pt idx="349">
                  <c:v>166</c:v>
                </c:pt>
                <c:pt idx="350">
                  <c:v>168</c:v>
                </c:pt>
                <c:pt idx="351">
                  <c:v>168</c:v>
                </c:pt>
                <c:pt idx="352">
                  <c:v>168</c:v>
                </c:pt>
                <c:pt idx="353">
                  <c:v>168</c:v>
                </c:pt>
                <c:pt idx="354">
                  <c:v>168</c:v>
                </c:pt>
                <c:pt idx="355">
                  <c:v>168</c:v>
                </c:pt>
                <c:pt idx="356">
                  <c:v>168</c:v>
                </c:pt>
                <c:pt idx="357">
                  <c:v>168</c:v>
                </c:pt>
                <c:pt idx="358">
                  <c:v>168</c:v>
                </c:pt>
                <c:pt idx="359">
                  <c:v>168</c:v>
                </c:pt>
                <c:pt idx="360">
                  <c:v>168</c:v>
                </c:pt>
                <c:pt idx="361">
                  <c:v>168</c:v>
                </c:pt>
                <c:pt idx="362">
                  <c:v>168</c:v>
                </c:pt>
                <c:pt idx="363">
                  <c:v>169</c:v>
                </c:pt>
                <c:pt idx="364">
                  <c:v>169</c:v>
                </c:pt>
                <c:pt idx="365">
                  <c:v>169</c:v>
                </c:pt>
                <c:pt idx="366">
                  <c:v>169</c:v>
                </c:pt>
                <c:pt idx="367">
                  <c:v>169</c:v>
                </c:pt>
                <c:pt idx="368">
                  <c:v>169</c:v>
                </c:pt>
                <c:pt idx="369">
                  <c:v>169</c:v>
                </c:pt>
                <c:pt idx="370">
                  <c:v>169</c:v>
                </c:pt>
                <c:pt idx="371">
                  <c:v>169</c:v>
                </c:pt>
                <c:pt idx="372">
                  <c:v>169</c:v>
                </c:pt>
                <c:pt idx="373">
                  <c:v>169</c:v>
                </c:pt>
                <c:pt idx="374">
                  <c:v>169</c:v>
                </c:pt>
                <c:pt idx="375">
                  <c:v>169</c:v>
                </c:pt>
                <c:pt idx="376">
                  <c:v>169</c:v>
                </c:pt>
                <c:pt idx="377">
                  <c:v>173</c:v>
                </c:pt>
                <c:pt idx="378">
                  <c:v>174</c:v>
                </c:pt>
                <c:pt idx="379">
                  <c:v>174</c:v>
                </c:pt>
                <c:pt idx="380">
                  <c:v>174</c:v>
                </c:pt>
                <c:pt idx="381">
                  <c:v>174</c:v>
                </c:pt>
                <c:pt idx="382">
                  <c:v>174</c:v>
                </c:pt>
                <c:pt idx="383">
                  <c:v>174</c:v>
                </c:pt>
                <c:pt idx="384">
                  <c:v>174</c:v>
                </c:pt>
                <c:pt idx="385">
                  <c:v>174</c:v>
                </c:pt>
                <c:pt idx="386">
                  <c:v>174</c:v>
                </c:pt>
                <c:pt idx="387">
                  <c:v>174</c:v>
                </c:pt>
                <c:pt idx="388">
                  <c:v>174</c:v>
                </c:pt>
                <c:pt idx="389">
                  <c:v>174</c:v>
                </c:pt>
                <c:pt idx="390">
                  <c:v>174</c:v>
                </c:pt>
                <c:pt idx="391">
                  <c:v>174</c:v>
                </c:pt>
                <c:pt idx="392">
                  <c:v>174</c:v>
                </c:pt>
                <c:pt idx="393">
                  <c:v>174</c:v>
                </c:pt>
                <c:pt idx="394">
                  <c:v>175</c:v>
                </c:pt>
                <c:pt idx="395">
                  <c:v>175</c:v>
                </c:pt>
                <c:pt idx="396">
                  <c:v>175</c:v>
                </c:pt>
                <c:pt idx="397">
                  <c:v>175</c:v>
                </c:pt>
                <c:pt idx="398">
                  <c:v>175</c:v>
                </c:pt>
                <c:pt idx="399">
                  <c:v>175</c:v>
                </c:pt>
                <c:pt idx="400">
                  <c:v>175</c:v>
                </c:pt>
                <c:pt idx="401">
                  <c:v>177</c:v>
                </c:pt>
                <c:pt idx="402">
                  <c:v>177</c:v>
                </c:pt>
                <c:pt idx="403">
                  <c:v>177</c:v>
                </c:pt>
                <c:pt idx="404">
                  <c:v>177</c:v>
                </c:pt>
                <c:pt idx="405">
                  <c:v>177</c:v>
                </c:pt>
                <c:pt idx="406">
                  <c:v>177</c:v>
                </c:pt>
                <c:pt idx="407">
                  <c:v>178</c:v>
                </c:pt>
                <c:pt idx="408">
                  <c:v>179</c:v>
                </c:pt>
                <c:pt idx="409">
                  <c:v>179</c:v>
                </c:pt>
                <c:pt idx="410">
                  <c:v>179</c:v>
                </c:pt>
                <c:pt idx="411">
                  <c:v>179</c:v>
                </c:pt>
                <c:pt idx="412">
                  <c:v>179</c:v>
                </c:pt>
                <c:pt idx="413">
                  <c:v>179</c:v>
                </c:pt>
                <c:pt idx="414">
                  <c:v>180</c:v>
                </c:pt>
                <c:pt idx="415">
                  <c:v>180</c:v>
                </c:pt>
                <c:pt idx="416">
                  <c:v>180</c:v>
                </c:pt>
                <c:pt idx="417">
                  <c:v>180</c:v>
                </c:pt>
                <c:pt idx="418">
                  <c:v>180</c:v>
                </c:pt>
                <c:pt idx="419">
                  <c:v>180</c:v>
                </c:pt>
                <c:pt idx="420">
                  <c:v>180</c:v>
                </c:pt>
                <c:pt idx="421">
                  <c:v>180</c:v>
                </c:pt>
                <c:pt idx="422">
                  <c:v>180</c:v>
                </c:pt>
                <c:pt idx="423">
                  <c:v>180</c:v>
                </c:pt>
                <c:pt idx="424">
                  <c:v>180</c:v>
                </c:pt>
                <c:pt idx="425">
                  <c:v>180</c:v>
                </c:pt>
                <c:pt idx="426">
                  <c:v>180</c:v>
                </c:pt>
                <c:pt idx="427">
                  <c:v>180</c:v>
                </c:pt>
                <c:pt idx="428">
                  <c:v>180</c:v>
                </c:pt>
                <c:pt idx="429">
                  <c:v>180</c:v>
                </c:pt>
                <c:pt idx="430">
                  <c:v>181</c:v>
                </c:pt>
                <c:pt idx="431">
                  <c:v>181</c:v>
                </c:pt>
                <c:pt idx="432">
                  <c:v>181</c:v>
                </c:pt>
                <c:pt idx="433">
                  <c:v>181</c:v>
                </c:pt>
                <c:pt idx="434">
                  <c:v>181</c:v>
                </c:pt>
                <c:pt idx="435">
                  <c:v>181</c:v>
                </c:pt>
                <c:pt idx="436">
                  <c:v>183</c:v>
                </c:pt>
                <c:pt idx="437">
                  <c:v>185</c:v>
                </c:pt>
                <c:pt idx="438">
                  <c:v>185</c:v>
                </c:pt>
                <c:pt idx="439">
                  <c:v>185</c:v>
                </c:pt>
                <c:pt idx="440">
                  <c:v>186</c:v>
                </c:pt>
                <c:pt idx="441">
                  <c:v>188</c:v>
                </c:pt>
                <c:pt idx="442">
                  <c:v>189</c:v>
                </c:pt>
                <c:pt idx="443">
                  <c:v>189</c:v>
                </c:pt>
                <c:pt idx="444">
                  <c:v>189</c:v>
                </c:pt>
                <c:pt idx="445">
                  <c:v>189</c:v>
                </c:pt>
                <c:pt idx="446">
                  <c:v>189</c:v>
                </c:pt>
                <c:pt idx="447">
                  <c:v>189</c:v>
                </c:pt>
                <c:pt idx="448">
                  <c:v>189</c:v>
                </c:pt>
                <c:pt idx="449">
                  <c:v>189</c:v>
                </c:pt>
                <c:pt idx="450">
                  <c:v>189</c:v>
                </c:pt>
                <c:pt idx="451">
                  <c:v>189</c:v>
                </c:pt>
                <c:pt idx="452">
                  <c:v>189</c:v>
                </c:pt>
                <c:pt idx="453">
                  <c:v>189</c:v>
                </c:pt>
                <c:pt idx="454">
                  <c:v>189</c:v>
                </c:pt>
                <c:pt idx="455">
                  <c:v>189</c:v>
                </c:pt>
                <c:pt idx="456">
                  <c:v>190</c:v>
                </c:pt>
                <c:pt idx="457">
                  <c:v>190</c:v>
                </c:pt>
                <c:pt idx="458">
                  <c:v>190</c:v>
                </c:pt>
                <c:pt idx="459">
                  <c:v>190</c:v>
                </c:pt>
                <c:pt idx="460">
                  <c:v>190</c:v>
                </c:pt>
                <c:pt idx="461">
                  <c:v>190</c:v>
                </c:pt>
                <c:pt idx="462">
                  <c:v>190</c:v>
                </c:pt>
                <c:pt idx="463">
                  <c:v>190</c:v>
                </c:pt>
                <c:pt idx="464">
                  <c:v>192</c:v>
                </c:pt>
                <c:pt idx="465">
                  <c:v>192</c:v>
                </c:pt>
                <c:pt idx="466">
                  <c:v>192</c:v>
                </c:pt>
                <c:pt idx="467">
                  <c:v>192</c:v>
                </c:pt>
                <c:pt idx="468">
                  <c:v>192</c:v>
                </c:pt>
                <c:pt idx="469">
                  <c:v>192</c:v>
                </c:pt>
                <c:pt idx="470">
                  <c:v>192</c:v>
                </c:pt>
                <c:pt idx="471">
                  <c:v>192</c:v>
                </c:pt>
                <c:pt idx="472">
                  <c:v>192</c:v>
                </c:pt>
                <c:pt idx="473">
                  <c:v>192</c:v>
                </c:pt>
                <c:pt idx="474">
                  <c:v>192</c:v>
                </c:pt>
                <c:pt idx="475">
                  <c:v>192</c:v>
                </c:pt>
                <c:pt idx="476">
                  <c:v>192</c:v>
                </c:pt>
                <c:pt idx="477">
                  <c:v>192</c:v>
                </c:pt>
                <c:pt idx="478">
                  <c:v>192</c:v>
                </c:pt>
                <c:pt idx="479">
                  <c:v>192</c:v>
                </c:pt>
                <c:pt idx="480">
                  <c:v>192</c:v>
                </c:pt>
                <c:pt idx="481">
                  <c:v>192</c:v>
                </c:pt>
                <c:pt idx="482">
                  <c:v>192</c:v>
                </c:pt>
                <c:pt idx="483">
                  <c:v>192</c:v>
                </c:pt>
                <c:pt idx="484">
                  <c:v>192</c:v>
                </c:pt>
                <c:pt idx="485">
                  <c:v>192</c:v>
                </c:pt>
                <c:pt idx="486">
                  <c:v>192</c:v>
                </c:pt>
                <c:pt idx="487">
                  <c:v>192</c:v>
                </c:pt>
                <c:pt idx="488">
                  <c:v>192</c:v>
                </c:pt>
                <c:pt idx="489">
                  <c:v>192</c:v>
                </c:pt>
                <c:pt idx="490">
                  <c:v>192</c:v>
                </c:pt>
                <c:pt idx="491">
                  <c:v>192</c:v>
                </c:pt>
                <c:pt idx="492">
                  <c:v>192</c:v>
                </c:pt>
                <c:pt idx="493">
                  <c:v>192</c:v>
                </c:pt>
                <c:pt idx="494">
                  <c:v>192</c:v>
                </c:pt>
                <c:pt idx="495">
                  <c:v>192</c:v>
                </c:pt>
                <c:pt idx="496">
                  <c:v>192</c:v>
                </c:pt>
                <c:pt idx="497">
                  <c:v>192</c:v>
                </c:pt>
                <c:pt idx="498">
                  <c:v>192</c:v>
                </c:pt>
                <c:pt idx="499">
                  <c:v>193</c:v>
                </c:pt>
                <c:pt idx="500">
                  <c:v>193</c:v>
                </c:pt>
                <c:pt idx="501">
                  <c:v>193</c:v>
                </c:pt>
                <c:pt idx="502">
                  <c:v>193</c:v>
                </c:pt>
                <c:pt idx="503">
                  <c:v>193</c:v>
                </c:pt>
                <c:pt idx="504">
                  <c:v>193</c:v>
                </c:pt>
                <c:pt idx="505">
                  <c:v>194</c:v>
                </c:pt>
                <c:pt idx="506">
                  <c:v>195</c:v>
                </c:pt>
                <c:pt idx="507">
                  <c:v>195</c:v>
                </c:pt>
                <c:pt idx="508">
                  <c:v>195</c:v>
                </c:pt>
                <c:pt idx="509">
                  <c:v>195</c:v>
                </c:pt>
                <c:pt idx="510">
                  <c:v>195</c:v>
                </c:pt>
                <c:pt idx="511">
                  <c:v>195</c:v>
                </c:pt>
                <c:pt idx="512">
                  <c:v>195</c:v>
                </c:pt>
                <c:pt idx="513">
                  <c:v>195</c:v>
                </c:pt>
                <c:pt idx="514">
                  <c:v>195</c:v>
                </c:pt>
                <c:pt idx="515">
                  <c:v>195</c:v>
                </c:pt>
                <c:pt idx="516">
                  <c:v>196</c:v>
                </c:pt>
                <c:pt idx="517">
                  <c:v>196</c:v>
                </c:pt>
                <c:pt idx="518">
                  <c:v>196</c:v>
                </c:pt>
                <c:pt idx="519">
                  <c:v>196</c:v>
                </c:pt>
                <c:pt idx="520">
                  <c:v>196</c:v>
                </c:pt>
                <c:pt idx="521">
                  <c:v>197</c:v>
                </c:pt>
                <c:pt idx="522">
                  <c:v>197</c:v>
                </c:pt>
                <c:pt idx="523">
                  <c:v>197</c:v>
                </c:pt>
                <c:pt idx="524">
                  <c:v>197</c:v>
                </c:pt>
                <c:pt idx="525">
                  <c:v>198</c:v>
                </c:pt>
                <c:pt idx="526">
                  <c:v>198</c:v>
                </c:pt>
                <c:pt idx="527">
                  <c:v>202</c:v>
                </c:pt>
                <c:pt idx="528">
                  <c:v>202</c:v>
                </c:pt>
                <c:pt idx="529">
                  <c:v>202</c:v>
                </c:pt>
                <c:pt idx="530">
                  <c:v>202</c:v>
                </c:pt>
                <c:pt idx="531">
                  <c:v>202</c:v>
                </c:pt>
                <c:pt idx="532">
                  <c:v>202</c:v>
                </c:pt>
                <c:pt idx="533">
                  <c:v>203</c:v>
                </c:pt>
                <c:pt idx="534">
                  <c:v>203</c:v>
                </c:pt>
                <c:pt idx="535">
                  <c:v>204</c:v>
                </c:pt>
                <c:pt idx="536">
                  <c:v>204</c:v>
                </c:pt>
                <c:pt idx="537">
                  <c:v>204</c:v>
                </c:pt>
                <c:pt idx="538">
                  <c:v>204</c:v>
                </c:pt>
                <c:pt idx="539">
                  <c:v>204</c:v>
                </c:pt>
                <c:pt idx="540">
                  <c:v>204</c:v>
                </c:pt>
                <c:pt idx="541">
                  <c:v>204</c:v>
                </c:pt>
                <c:pt idx="542">
                  <c:v>204</c:v>
                </c:pt>
                <c:pt idx="543">
                  <c:v>204</c:v>
                </c:pt>
                <c:pt idx="544">
                  <c:v>204</c:v>
                </c:pt>
                <c:pt idx="545">
                  <c:v>204</c:v>
                </c:pt>
                <c:pt idx="546">
                  <c:v>204</c:v>
                </c:pt>
                <c:pt idx="547">
                  <c:v>204</c:v>
                </c:pt>
                <c:pt idx="548">
                  <c:v>204</c:v>
                </c:pt>
                <c:pt idx="549">
                  <c:v>204</c:v>
                </c:pt>
                <c:pt idx="550">
                  <c:v>204</c:v>
                </c:pt>
                <c:pt idx="551">
                  <c:v>204</c:v>
                </c:pt>
                <c:pt idx="552">
                  <c:v>204</c:v>
                </c:pt>
                <c:pt idx="553">
                  <c:v>204</c:v>
                </c:pt>
                <c:pt idx="554">
                  <c:v>204</c:v>
                </c:pt>
                <c:pt idx="555">
                  <c:v>204</c:v>
                </c:pt>
                <c:pt idx="556">
                  <c:v>204</c:v>
                </c:pt>
                <c:pt idx="557">
                  <c:v>204</c:v>
                </c:pt>
                <c:pt idx="558">
                  <c:v>204</c:v>
                </c:pt>
                <c:pt idx="559">
                  <c:v>204</c:v>
                </c:pt>
                <c:pt idx="560">
                  <c:v>204</c:v>
                </c:pt>
                <c:pt idx="561">
                  <c:v>204</c:v>
                </c:pt>
                <c:pt idx="562">
                  <c:v>204</c:v>
                </c:pt>
                <c:pt idx="563">
                  <c:v>204</c:v>
                </c:pt>
                <c:pt idx="564">
                  <c:v>204</c:v>
                </c:pt>
                <c:pt idx="565">
                  <c:v>204</c:v>
                </c:pt>
                <c:pt idx="566">
                  <c:v>204</c:v>
                </c:pt>
                <c:pt idx="567">
                  <c:v>204</c:v>
                </c:pt>
                <c:pt idx="568">
                  <c:v>204</c:v>
                </c:pt>
                <c:pt idx="569">
                  <c:v>204</c:v>
                </c:pt>
                <c:pt idx="570">
                  <c:v>204</c:v>
                </c:pt>
                <c:pt idx="571">
                  <c:v>204</c:v>
                </c:pt>
                <c:pt idx="572">
                  <c:v>204</c:v>
                </c:pt>
                <c:pt idx="573">
                  <c:v>204</c:v>
                </c:pt>
                <c:pt idx="574">
                  <c:v>204</c:v>
                </c:pt>
                <c:pt idx="575">
                  <c:v>204</c:v>
                </c:pt>
                <c:pt idx="576">
                  <c:v>204</c:v>
                </c:pt>
                <c:pt idx="577">
                  <c:v>204</c:v>
                </c:pt>
                <c:pt idx="578">
                  <c:v>204</c:v>
                </c:pt>
                <c:pt idx="579">
                  <c:v>204</c:v>
                </c:pt>
                <c:pt idx="580">
                  <c:v>204</c:v>
                </c:pt>
                <c:pt idx="581">
                  <c:v>204</c:v>
                </c:pt>
                <c:pt idx="582">
                  <c:v>204</c:v>
                </c:pt>
                <c:pt idx="583">
                  <c:v>204</c:v>
                </c:pt>
                <c:pt idx="584">
                  <c:v>204</c:v>
                </c:pt>
                <c:pt idx="585">
                  <c:v>204</c:v>
                </c:pt>
                <c:pt idx="586">
                  <c:v>204</c:v>
                </c:pt>
                <c:pt idx="587">
                  <c:v>204</c:v>
                </c:pt>
                <c:pt idx="588">
                  <c:v>204</c:v>
                </c:pt>
                <c:pt idx="589">
                  <c:v>206</c:v>
                </c:pt>
                <c:pt idx="590">
                  <c:v>206</c:v>
                </c:pt>
                <c:pt idx="591">
                  <c:v>206</c:v>
                </c:pt>
                <c:pt idx="592">
                  <c:v>206</c:v>
                </c:pt>
                <c:pt idx="593">
                  <c:v>206</c:v>
                </c:pt>
                <c:pt idx="594">
                  <c:v>206</c:v>
                </c:pt>
                <c:pt idx="595">
                  <c:v>206</c:v>
                </c:pt>
                <c:pt idx="596">
                  <c:v>207</c:v>
                </c:pt>
                <c:pt idx="597">
                  <c:v>207</c:v>
                </c:pt>
                <c:pt idx="598">
                  <c:v>207</c:v>
                </c:pt>
                <c:pt idx="599">
                  <c:v>207</c:v>
                </c:pt>
                <c:pt idx="600">
                  <c:v>207</c:v>
                </c:pt>
                <c:pt idx="601">
                  <c:v>207</c:v>
                </c:pt>
                <c:pt idx="602">
                  <c:v>207</c:v>
                </c:pt>
                <c:pt idx="603">
                  <c:v>207</c:v>
                </c:pt>
                <c:pt idx="604">
                  <c:v>207</c:v>
                </c:pt>
                <c:pt idx="605">
                  <c:v>207</c:v>
                </c:pt>
                <c:pt idx="606">
                  <c:v>207</c:v>
                </c:pt>
                <c:pt idx="607">
                  <c:v>207</c:v>
                </c:pt>
                <c:pt idx="608">
                  <c:v>207</c:v>
                </c:pt>
                <c:pt idx="609">
                  <c:v>207</c:v>
                </c:pt>
                <c:pt idx="610">
                  <c:v>207</c:v>
                </c:pt>
                <c:pt idx="611">
                  <c:v>207</c:v>
                </c:pt>
                <c:pt idx="612">
                  <c:v>210</c:v>
                </c:pt>
                <c:pt idx="613">
                  <c:v>210</c:v>
                </c:pt>
                <c:pt idx="614">
                  <c:v>210</c:v>
                </c:pt>
                <c:pt idx="615">
                  <c:v>210</c:v>
                </c:pt>
                <c:pt idx="616">
                  <c:v>210</c:v>
                </c:pt>
                <c:pt idx="617">
                  <c:v>210</c:v>
                </c:pt>
                <c:pt idx="618">
                  <c:v>210</c:v>
                </c:pt>
                <c:pt idx="619">
                  <c:v>211</c:v>
                </c:pt>
                <c:pt idx="620">
                  <c:v>212</c:v>
                </c:pt>
                <c:pt idx="621">
                  <c:v>212</c:v>
                </c:pt>
                <c:pt idx="622">
                  <c:v>212</c:v>
                </c:pt>
                <c:pt idx="623">
                  <c:v>215</c:v>
                </c:pt>
                <c:pt idx="624">
                  <c:v>215</c:v>
                </c:pt>
                <c:pt idx="625">
                  <c:v>217</c:v>
                </c:pt>
                <c:pt idx="626">
                  <c:v>217</c:v>
                </c:pt>
                <c:pt idx="627">
                  <c:v>218</c:v>
                </c:pt>
                <c:pt idx="628">
                  <c:v>218</c:v>
                </c:pt>
                <c:pt idx="629">
                  <c:v>218</c:v>
                </c:pt>
                <c:pt idx="630">
                  <c:v>218</c:v>
                </c:pt>
                <c:pt idx="631">
                  <c:v>218</c:v>
                </c:pt>
                <c:pt idx="632">
                  <c:v>218</c:v>
                </c:pt>
                <c:pt idx="633">
                  <c:v>219</c:v>
                </c:pt>
                <c:pt idx="634">
                  <c:v>219</c:v>
                </c:pt>
                <c:pt idx="635">
                  <c:v>219</c:v>
                </c:pt>
                <c:pt idx="636">
                  <c:v>219</c:v>
                </c:pt>
                <c:pt idx="637">
                  <c:v>219</c:v>
                </c:pt>
                <c:pt idx="638">
                  <c:v>219</c:v>
                </c:pt>
                <c:pt idx="639">
                  <c:v>219</c:v>
                </c:pt>
                <c:pt idx="640">
                  <c:v>219</c:v>
                </c:pt>
                <c:pt idx="641">
                  <c:v>219</c:v>
                </c:pt>
                <c:pt idx="642">
                  <c:v>220</c:v>
                </c:pt>
                <c:pt idx="643">
                  <c:v>220</c:v>
                </c:pt>
                <c:pt idx="644">
                  <c:v>220</c:v>
                </c:pt>
                <c:pt idx="645">
                  <c:v>220</c:v>
                </c:pt>
                <c:pt idx="646">
                  <c:v>221</c:v>
                </c:pt>
                <c:pt idx="647">
                  <c:v>221</c:v>
                </c:pt>
                <c:pt idx="648">
                  <c:v>221</c:v>
                </c:pt>
                <c:pt idx="649">
                  <c:v>221</c:v>
                </c:pt>
                <c:pt idx="650">
                  <c:v>221</c:v>
                </c:pt>
                <c:pt idx="651">
                  <c:v>221</c:v>
                </c:pt>
                <c:pt idx="652">
                  <c:v>221</c:v>
                </c:pt>
                <c:pt idx="653">
                  <c:v>221</c:v>
                </c:pt>
                <c:pt idx="654">
                  <c:v>221</c:v>
                </c:pt>
                <c:pt idx="655">
                  <c:v>221</c:v>
                </c:pt>
                <c:pt idx="656">
                  <c:v>221</c:v>
                </c:pt>
                <c:pt idx="657">
                  <c:v>221</c:v>
                </c:pt>
                <c:pt idx="658">
                  <c:v>221</c:v>
                </c:pt>
                <c:pt idx="659">
                  <c:v>221</c:v>
                </c:pt>
                <c:pt idx="660">
                  <c:v>221</c:v>
                </c:pt>
                <c:pt idx="661">
                  <c:v>221</c:v>
                </c:pt>
                <c:pt idx="662">
                  <c:v>221</c:v>
                </c:pt>
                <c:pt idx="663">
                  <c:v>221</c:v>
                </c:pt>
                <c:pt idx="664">
                  <c:v>221</c:v>
                </c:pt>
                <c:pt idx="665">
                  <c:v>221</c:v>
                </c:pt>
                <c:pt idx="666">
                  <c:v>221</c:v>
                </c:pt>
                <c:pt idx="667">
                  <c:v>221</c:v>
                </c:pt>
                <c:pt idx="668">
                  <c:v>221</c:v>
                </c:pt>
                <c:pt idx="669">
                  <c:v>221</c:v>
                </c:pt>
                <c:pt idx="670">
                  <c:v>221</c:v>
                </c:pt>
                <c:pt idx="671">
                  <c:v>223</c:v>
                </c:pt>
                <c:pt idx="672">
                  <c:v>223</c:v>
                </c:pt>
                <c:pt idx="673">
                  <c:v>224</c:v>
                </c:pt>
                <c:pt idx="674">
                  <c:v>224</c:v>
                </c:pt>
                <c:pt idx="675">
                  <c:v>224</c:v>
                </c:pt>
                <c:pt idx="676">
                  <c:v>224</c:v>
                </c:pt>
                <c:pt idx="677">
                  <c:v>224</c:v>
                </c:pt>
                <c:pt idx="678">
                  <c:v>224</c:v>
                </c:pt>
                <c:pt idx="679">
                  <c:v>224</c:v>
                </c:pt>
                <c:pt idx="680">
                  <c:v>224</c:v>
                </c:pt>
                <c:pt idx="681">
                  <c:v>224</c:v>
                </c:pt>
                <c:pt idx="682">
                  <c:v>224</c:v>
                </c:pt>
                <c:pt idx="683">
                  <c:v>224</c:v>
                </c:pt>
                <c:pt idx="684">
                  <c:v>224</c:v>
                </c:pt>
                <c:pt idx="685">
                  <c:v>224</c:v>
                </c:pt>
                <c:pt idx="686">
                  <c:v>224</c:v>
                </c:pt>
                <c:pt idx="687">
                  <c:v>224</c:v>
                </c:pt>
                <c:pt idx="688">
                  <c:v>225</c:v>
                </c:pt>
                <c:pt idx="689">
                  <c:v>225</c:v>
                </c:pt>
                <c:pt idx="690">
                  <c:v>225</c:v>
                </c:pt>
                <c:pt idx="691">
                  <c:v>226</c:v>
                </c:pt>
                <c:pt idx="692">
                  <c:v>226</c:v>
                </c:pt>
                <c:pt idx="693">
                  <c:v>226</c:v>
                </c:pt>
                <c:pt idx="694">
                  <c:v>226</c:v>
                </c:pt>
                <c:pt idx="695">
                  <c:v>226</c:v>
                </c:pt>
                <c:pt idx="696">
                  <c:v>226</c:v>
                </c:pt>
                <c:pt idx="697">
                  <c:v>226</c:v>
                </c:pt>
                <c:pt idx="698">
                  <c:v>226</c:v>
                </c:pt>
                <c:pt idx="699">
                  <c:v>226</c:v>
                </c:pt>
                <c:pt idx="700">
                  <c:v>226</c:v>
                </c:pt>
                <c:pt idx="701">
                  <c:v>226</c:v>
                </c:pt>
                <c:pt idx="702">
                  <c:v>226</c:v>
                </c:pt>
                <c:pt idx="703">
                  <c:v>227</c:v>
                </c:pt>
                <c:pt idx="704">
                  <c:v>227</c:v>
                </c:pt>
                <c:pt idx="705">
                  <c:v>227</c:v>
                </c:pt>
                <c:pt idx="706">
                  <c:v>227</c:v>
                </c:pt>
                <c:pt idx="707">
                  <c:v>227</c:v>
                </c:pt>
                <c:pt idx="708">
                  <c:v>227</c:v>
                </c:pt>
                <c:pt idx="709">
                  <c:v>227</c:v>
                </c:pt>
                <c:pt idx="710">
                  <c:v>227</c:v>
                </c:pt>
                <c:pt idx="711">
                  <c:v>227</c:v>
                </c:pt>
                <c:pt idx="712">
                  <c:v>227</c:v>
                </c:pt>
                <c:pt idx="713">
                  <c:v>227</c:v>
                </c:pt>
                <c:pt idx="714">
                  <c:v>227</c:v>
                </c:pt>
                <c:pt idx="715">
                  <c:v>227</c:v>
                </c:pt>
                <c:pt idx="716">
                  <c:v>227</c:v>
                </c:pt>
                <c:pt idx="717">
                  <c:v>227</c:v>
                </c:pt>
                <c:pt idx="718">
                  <c:v>227</c:v>
                </c:pt>
                <c:pt idx="719">
                  <c:v>227</c:v>
                </c:pt>
                <c:pt idx="720">
                  <c:v>227</c:v>
                </c:pt>
                <c:pt idx="721">
                  <c:v>227</c:v>
                </c:pt>
                <c:pt idx="722">
                  <c:v>229</c:v>
                </c:pt>
                <c:pt idx="723">
                  <c:v>229</c:v>
                </c:pt>
                <c:pt idx="724">
                  <c:v>229</c:v>
                </c:pt>
                <c:pt idx="725">
                  <c:v>229</c:v>
                </c:pt>
                <c:pt idx="726">
                  <c:v>229</c:v>
                </c:pt>
                <c:pt idx="727">
                  <c:v>229</c:v>
                </c:pt>
                <c:pt idx="728">
                  <c:v>229</c:v>
                </c:pt>
                <c:pt idx="729">
                  <c:v>229</c:v>
                </c:pt>
                <c:pt idx="730">
                  <c:v>229</c:v>
                </c:pt>
                <c:pt idx="731">
                  <c:v>229</c:v>
                </c:pt>
                <c:pt idx="732">
                  <c:v>229</c:v>
                </c:pt>
                <c:pt idx="733">
                  <c:v>229</c:v>
                </c:pt>
                <c:pt idx="734">
                  <c:v>230</c:v>
                </c:pt>
                <c:pt idx="735">
                  <c:v>230</c:v>
                </c:pt>
                <c:pt idx="736">
                  <c:v>230</c:v>
                </c:pt>
                <c:pt idx="737">
                  <c:v>230</c:v>
                </c:pt>
                <c:pt idx="738">
                  <c:v>230</c:v>
                </c:pt>
                <c:pt idx="739">
                  <c:v>230</c:v>
                </c:pt>
                <c:pt idx="740">
                  <c:v>230</c:v>
                </c:pt>
                <c:pt idx="741">
                  <c:v>230</c:v>
                </c:pt>
                <c:pt idx="742">
                  <c:v>230</c:v>
                </c:pt>
                <c:pt idx="743">
                  <c:v>230</c:v>
                </c:pt>
                <c:pt idx="744">
                  <c:v>230</c:v>
                </c:pt>
                <c:pt idx="745">
                  <c:v>230</c:v>
                </c:pt>
                <c:pt idx="746">
                  <c:v>230</c:v>
                </c:pt>
                <c:pt idx="747">
                  <c:v>230</c:v>
                </c:pt>
                <c:pt idx="748">
                  <c:v>230</c:v>
                </c:pt>
                <c:pt idx="749">
                  <c:v>230</c:v>
                </c:pt>
                <c:pt idx="750">
                  <c:v>230</c:v>
                </c:pt>
                <c:pt idx="751">
                  <c:v>230</c:v>
                </c:pt>
                <c:pt idx="752">
                  <c:v>230</c:v>
                </c:pt>
                <c:pt idx="753">
                  <c:v>230</c:v>
                </c:pt>
                <c:pt idx="754">
                  <c:v>230</c:v>
                </c:pt>
                <c:pt idx="755">
                  <c:v>230</c:v>
                </c:pt>
                <c:pt idx="756">
                  <c:v>230</c:v>
                </c:pt>
                <c:pt idx="757">
                  <c:v>230</c:v>
                </c:pt>
                <c:pt idx="758">
                  <c:v>230</c:v>
                </c:pt>
                <c:pt idx="759">
                  <c:v>230</c:v>
                </c:pt>
                <c:pt idx="760">
                  <c:v>230</c:v>
                </c:pt>
                <c:pt idx="761">
                  <c:v>230</c:v>
                </c:pt>
                <c:pt idx="762">
                  <c:v>230</c:v>
                </c:pt>
                <c:pt idx="763">
                  <c:v>230</c:v>
                </c:pt>
                <c:pt idx="764">
                  <c:v>230</c:v>
                </c:pt>
                <c:pt idx="765">
                  <c:v>230</c:v>
                </c:pt>
                <c:pt idx="766">
                  <c:v>230</c:v>
                </c:pt>
                <c:pt idx="767">
                  <c:v>230</c:v>
                </c:pt>
                <c:pt idx="768">
                  <c:v>230</c:v>
                </c:pt>
                <c:pt idx="769">
                  <c:v>230</c:v>
                </c:pt>
                <c:pt idx="770">
                  <c:v>230</c:v>
                </c:pt>
                <c:pt idx="771">
                  <c:v>230</c:v>
                </c:pt>
                <c:pt idx="772">
                  <c:v>230</c:v>
                </c:pt>
                <c:pt idx="773">
                  <c:v>231</c:v>
                </c:pt>
                <c:pt idx="774">
                  <c:v>231</c:v>
                </c:pt>
                <c:pt idx="775">
                  <c:v>231</c:v>
                </c:pt>
                <c:pt idx="776">
                  <c:v>231</c:v>
                </c:pt>
                <c:pt idx="777">
                  <c:v>231</c:v>
                </c:pt>
                <c:pt idx="778">
                  <c:v>231</c:v>
                </c:pt>
                <c:pt idx="779">
                  <c:v>231</c:v>
                </c:pt>
                <c:pt idx="780">
                  <c:v>231</c:v>
                </c:pt>
                <c:pt idx="781">
                  <c:v>231</c:v>
                </c:pt>
              </c:numCache>
            </c:numRef>
          </c:val>
          <c:smooth val="0"/>
          <c:extLst>
            <c:ext xmlns:c16="http://schemas.microsoft.com/office/drawing/2014/chart" uri="{C3380CC4-5D6E-409C-BE32-E72D297353CC}">
              <c16:uniqueId val="{00000002-3006-4252-875A-6C42D1E3B0ED}"/>
            </c:ext>
          </c:extLst>
        </c:ser>
        <c:dLbls>
          <c:showLegendKey val="0"/>
          <c:showVal val="0"/>
          <c:showCatName val="0"/>
          <c:showSerName val="0"/>
          <c:showPercent val="0"/>
          <c:showBubbleSize val="0"/>
        </c:dLbls>
        <c:marker val="1"/>
        <c:smooth val="0"/>
        <c:axId val="280953544"/>
        <c:axId val="280950408"/>
      </c:lineChart>
      <c:catAx>
        <c:axId val="28095276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CL"/>
          </a:p>
        </c:txPr>
        <c:crossAx val="280951584"/>
        <c:crosses val="autoZero"/>
        <c:auto val="1"/>
        <c:lblAlgn val="ctr"/>
        <c:lblOffset val="100"/>
        <c:tickMarkSkip val="2000"/>
        <c:noMultiLvlLbl val="0"/>
      </c:catAx>
      <c:valAx>
        <c:axId val="280951584"/>
        <c:scaling>
          <c:orientation val="minMax"/>
        </c:scaling>
        <c:delete val="0"/>
        <c:axPos val="l"/>
        <c:majorGridlines>
          <c:spPr>
            <a:ln w="6350" cap="flat" cmpd="sng" algn="ctr">
              <a:solidFill>
                <a:schemeClr val="bg1">
                  <a:lumMod val="65000"/>
                </a:schemeClr>
              </a:solidFill>
              <a:prstDash val="dash"/>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2"/>
                </a:solidFill>
                <a:latin typeface="+mn-lt"/>
                <a:ea typeface="+mn-ea"/>
                <a:cs typeface="+mn-cs"/>
              </a:defRPr>
            </a:pPr>
            <a:endParaRPr lang="es-CL"/>
          </a:p>
        </c:txPr>
        <c:crossAx val="280952760"/>
        <c:crosses val="autoZero"/>
        <c:crossBetween val="between"/>
      </c:valAx>
      <c:valAx>
        <c:axId val="280950408"/>
        <c:scaling>
          <c:orientation val="minMax"/>
          <c:max val="250"/>
        </c:scaling>
        <c:delete val="0"/>
        <c:axPos val="r"/>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accent2"/>
                </a:solidFill>
                <a:latin typeface="+mn-lt"/>
                <a:ea typeface="+mn-ea"/>
                <a:cs typeface="+mn-cs"/>
              </a:defRPr>
            </a:pPr>
            <a:endParaRPr lang="es-CL"/>
          </a:p>
        </c:txPr>
        <c:crossAx val="280953544"/>
        <c:crosses val="max"/>
        <c:crossBetween val="between"/>
        <c:majorUnit val="25"/>
      </c:valAx>
      <c:catAx>
        <c:axId val="280953544"/>
        <c:scaling>
          <c:orientation val="minMax"/>
        </c:scaling>
        <c:delete val="1"/>
        <c:axPos val="b"/>
        <c:numFmt formatCode="General" sourceLinked="1"/>
        <c:majorTickMark val="out"/>
        <c:minorTickMark val="none"/>
        <c:tickLblPos val="nextTo"/>
        <c:crossAx val="280950408"/>
        <c:crosses val="autoZero"/>
        <c:auto val="1"/>
        <c:lblAlgn val="ctr"/>
        <c:lblOffset val="100"/>
        <c:noMultiLvlLbl val="0"/>
      </c:catAx>
      <c:spPr>
        <a:noFill/>
        <a:ln>
          <a:noFill/>
        </a:ln>
        <a:effectLst/>
      </c:spPr>
    </c:plotArea>
    <c:legend>
      <c:legendPos val="b"/>
      <c:legendEntry>
        <c:idx val="1"/>
        <c:delete val="1"/>
      </c:legendEntry>
      <c:layout>
        <c:manualLayout>
          <c:xMode val="edge"/>
          <c:yMode val="edge"/>
          <c:x val="0.22842057370974014"/>
          <c:y val="4.388125397368807E-2"/>
          <c:w val="0.52143745189746016"/>
          <c:h val="5.0967481028617645E-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CL"/>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noFill/>
      <a:round/>
    </a:ln>
    <a:effectLst/>
  </c:spPr>
  <c:txPr>
    <a:bodyPr/>
    <a:lstStyle/>
    <a:p>
      <a:pPr>
        <a:defRPr/>
      </a:pPr>
      <a:endParaRPr lang="es-CL"/>
    </a:p>
  </c:txPr>
  <c:externalData r:id="rId3">
    <c:autoUpdate val="0"/>
  </c:externalData>
  <c:userShapes r:id="rId4"/>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0.71212</cdr:x>
      <cdr:y>0.12387</cdr:y>
    </cdr:from>
    <cdr:to>
      <cdr:x>0.88283</cdr:x>
      <cdr:y>0.20815</cdr:y>
    </cdr:to>
    <cdr:sp macro="" textlink="">
      <cdr:nvSpPr>
        <cdr:cNvPr id="2" name="TextBox 1">
          <a:extLst xmlns:a="http://schemas.openxmlformats.org/drawingml/2006/main">
            <a:ext uri="{FF2B5EF4-FFF2-40B4-BE49-F238E27FC236}">
              <a16:creationId xmlns:a16="http://schemas.microsoft.com/office/drawing/2014/main" id="{77F195A8-8B65-1F41-9C1A-D9D6CD7CB4D0}"/>
            </a:ext>
          </a:extLst>
        </cdr:cNvPr>
        <cdr:cNvSpPr txBox="1"/>
      </cdr:nvSpPr>
      <cdr:spPr>
        <a:xfrm xmlns:a="http://schemas.openxmlformats.org/drawingml/2006/main">
          <a:off x="4171951" y="357105"/>
          <a:ext cx="1000124" cy="242970"/>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r>
            <a:rPr lang="en-US" sz="1100"/>
            <a:t>Pandemia</a:t>
          </a:r>
        </a:p>
      </cdr:txBody>
    </cdr:sp>
  </cdr:relSizeAnchor>
  <cdr:relSizeAnchor xmlns:cdr="http://schemas.openxmlformats.org/drawingml/2006/chartDrawing">
    <cdr:from>
      <cdr:x>0.39183</cdr:x>
      <cdr:y>0.12387</cdr:y>
    </cdr:from>
    <cdr:to>
      <cdr:x>0.55116</cdr:x>
      <cdr:y>0.19163</cdr:y>
    </cdr:to>
    <cdr:sp macro="" textlink="">
      <cdr:nvSpPr>
        <cdr:cNvPr id="3" name="TextBox 1">
          <a:extLst xmlns:a="http://schemas.openxmlformats.org/drawingml/2006/main">
            <a:ext uri="{FF2B5EF4-FFF2-40B4-BE49-F238E27FC236}">
              <a16:creationId xmlns:a16="http://schemas.microsoft.com/office/drawing/2014/main" id="{35FA3FF2-E1CD-F549-A6ED-0168C389C6F9}"/>
            </a:ext>
          </a:extLst>
        </cdr:cNvPr>
        <cdr:cNvSpPr txBox="1"/>
      </cdr:nvSpPr>
      <cdr:spPr>
        <a:xfrm xmlns:a="http://schemas.openxmlformats.org/drawingml/2006/main">
          <a:off x="2295525" y="357105"/>
          <a:ext cx="933450" cy="195345"/>
        </a:xfrm>
        <a:prstGeom xmlns:a="http://schemas.openxmlformats.org/drawingml/2006/main" prst="rect">
          <a:avLst/>
        </a:prstGeom>
      </cdr:spPr>
      <cdr:txBody>
        <a:bodyPr xmlns:a="http://schemas.openxmlformats.org/drawingml/2006/main" wrap="squar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US" sz="1100" dirty="0"/>
            <a:t>Post-PMC</a:t>
          </a:r>
        </a:p>
      </cdr:txBody>
    </cdr:sp>
  </cdr:relSizeAnchor>
  <cdr:relSizeAnchor xmlns:cdr="http://schemas.openxmlformats.org/drawingml/2006/chartDrawing">
    <cdr:from>
      <cdr:x>0.14098</cdr:x>
      <cdr:y>0.12085</cdr:y>
    </cdr:from>
    <cdr:to>
      <cdr:x>0.46174</cdr:x>
      <cdr:y>0.27313</cdr:y>
    </cdr:to>
    <cdr:sp macro="" textlink="">
      <cdr:nvSpPr>
        <cdr:cNvPr id="4" name="TextBox 1">
          <a:extLst xmlns:a="http://schemas.openxmlformats.org/drawingml/2006/main">
            <a:ext uri="{FF2B5EF4-FFF2-40B4-BE49-F238E27FC236}">
              <a16:creationId xmlns:a16="http://schemas.microsoft.com/office/drawing/2014/main" id="{C6FCEA43-3F0A-4B48-BC62-CFBF0FBA0D8B}"/>
            </a:ext>
          </a:extLst>
        </cdr:cNvPr>
        <cdr:cNvSpPr txBox="1"/>
      </cdr:nvSpPr>
      <cdr:spPr>
        <a:xfrm xmlns:a="http://schemas.openxmlformats.org/drawingml/2006/main">
          <a:off x="825932" y="348398"/>
          <a:ext cx="1879167" cy="439002"/>
        </a:xfrm>
        <a:prstGeom xmlns:a="http://schemas.openxmlformats.org/drawingml/2006/main" prst="rect">
          <a:avLst/>
        </a:prstGeom>
      </cdr:spPr>
      <cdr:txBody>
        <a:bodyPr xmlns:a="http://schemas.openxmlformats.org/drawingml/2006/main" wrap="squar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US" sz="1100"/>
            <a:t>Construcción PMC</a:t>
          </a:r>
        </a:p>
      </cdr:txBody>
    </cdr:sp>
  </cdr:relSizeAnchor>
  <cdr:relSizeAnchor xmlns:cdr="http://schemas.openxmlformats.org/drawingml/2006/chartDrawing">
    <cdr:from>
      <cdr:x>0.02276</cdr:x>
      <cdr:y>0.11755</cdr:y>
    </cdr:from>
    <cdr:to>
      <cdr:x>0.17669</cdr:x>
      <cdr:y>0.17511</cdr:y>
    </cdr:to>
    <cdr:sp macro="" textlink="">
      <cdr:nvSpPr>
        <cdr:cNvPr id="5" name="TextBox 1">
          <a:extLst xmlns:a="http://schemas.openxmlformats.org/drawingml/2006/main">
            <a:ext uri="{FF2B5EF4-FFF2-40B4-BE49-F238E27FC236}">
              <a16:creationId xmlns:a16="http://schemas.microsoft.com/office/drawing/2014/main" id="{C3460561-3771-6940-9BC8-06E466E92D8F}"/>
            </a:ext>
          </a:extLst>
        </cdr:cNvPr>
        <cdr:cNvSpPr txBox="1"/>
      </cdr:nvSpPr>
      <cdr:spPr>
        <a:xfrm xmlns:a="http://schemas.openxmlformats.org/drawingml/2006/main">
          <a:off x="133351" y="338873"/>
          <a:ext cx="901790" cy="165952"/>
        </a:xfrm>
        <a:prstGeom xmlns:a="http://schemas.openxmlformats.org/drawingml/2006/main" prst="rect">
          <a:avLst/>
        </a:prstGeom>
      </cdr:spPr>
      <cdr:txBody>
        <a:bodyPr xmlns:a="http://schemas.openxmlformats.org/drawingml/2006/main" wrap="squar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US" sz="1100"/>
            <a:t>Pre-PMC</a:t>
          </a:r>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L"/>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66C1518-0375-445A-83D5-6CF229079B51}" type="datetimeFigureOut">
              <a:rPr lang="es-CL" smtClean="0"/>
              <a:t>08-04-2021</a:t>
            </a:fld>
            <a:endParaRPr lang="es-CL"/>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L"/>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L"/>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F6841BC-6AB7-4782-A395-EABF39D64643}" type="slidenum">
              <a:rPr lang="es-CL" smtClean="0"/>
              <a:t>‹Nº›</a:t>
            </a:fld>
            <a:endParaRPr lang="es-CL"/>
          </a:p>
        </p:txBody>
      </p:sp>
    </p:spTree>
    <p:extLst>
      <p:ext uri="{BB962C8B-B14F-4D97-AF65-F5344CB8AC3E}">
        <p14:creationId xmlns:p14="http://schemas.microsoft.com/office/powerpoint/2010/main" val="538215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dirty="0"/>
          </a:p>
        </p:txBody>
      </p:sp>
      <p:sp>
        <p:nvSpPr>
          <p:cNvPr id="4" name="Marcador de número de diapositiva 3"/>
          <p:cNvSpPr>
            <a:spLocks noGrp="1"/>
          </p:cNvSpPr>
          <p:nvPr>
            <p:ph type="sldNum" sz="quarter" idx="5"/>
          </p:nvPr>
        </p:nvSpPr>
        <p:spPr/>
        <p:txBody>
          <a:bodyPr/>
          <a:lstStyle/>
          <a:p>
            <a:fld id="{1F6841BC-6AB7-4782-A395-EABF39D64643}" type="slidenum">
              <a:rPr lang="es-CL" smtClean="0"/>
              <a:t>1</a:t>
            </a:fld>
            <a:endParaRPr lang="es-CL"/>
          </a:p>
        </p:txBody>
      </p:sp>
    </p:spTree>
    <p:extLst>
      <p:ext uri="{BB962C8B-B14F-4D97-AF65-F5344CB8AC3E}">
        <p14:creationId xmlns:p14="http://schemas.microsoft.com/office/powerpoint/2010/main" val="37779033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dirty="0"/>
          </a:p>
        </p:txBody>
      </p:sp>
      <p:sp>
        <p:nvSpPr>
          <p:cNvPr id="4" name="Marcador de número de diapositiva 3"/>
          <p:cNvSpPr>
            <a:spLocks noGrp="1"/>
          </p:cNvSpPr>
          <p:nvPr>
            <p:ph type="sldNum" sz="quarter" idx="10"/>
          </p:nvPr>
        </p:nvSpPr>
        <p:spPr/>
        <p:txBody>
          <a:bodyPr/>
          <a:lstStyle/>
          <a:p>
            <a:fld id="{1F6841BC-6AB7-4782-A395-EABF39D64643}" type="slidenum">
              <a:rPr lang="es-CL" smtClean="0"/>
              <a:t>14</a:t>
            </a:fld>
            <a:endParaRPr lang="es-CL"/>
          </a:p>
        </p:txBody>
      </p:sp>
    </p:spTree>
    <p:extLst>
      <p:ext uri="{BB962C8B-B14F-4D97-AF65-F5344CB8AC3E}">
        <p14:creationId xmlns:p14="http://schemas.microsoft.com/office/powerpoint/2010/main" val="41706796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dirty="0"/>
          </a:p>
        </p:txBody>
      </p:sp>
      <p:sp>
        <p:nvSpPr>
          <p:cNvPr id="4" name="Marcador de número de diapositiva 3"/>
          <p:cNvSpPr>
            <a:spLocks noGrp="1"/>
          </p:cNvSpPr>
          <p:nvPr>
            <p:ph type="sldNum" sz="quarter" idx="10"/>
          </p:nvPr>
        </p:nvSpPr>
        <p:spPr/>
        <p:txBody>
          <a:bodyPr/>
          <a:lstStyle/>
          <a:p>
            <a:fld id="{1F6841BC-6AB7-4782-A395-EABF39D64643}" type="slidenum">
              <a:rPr lang="es-CL" smtClean="0"/>
              <a:t>15</a:t>
            </a:fld>
            <a:endParaRPr lang="es-CL"/>
          </a:p>
        </p:txBody>
      </p:sp>
    </p:spTree>
    <p:extLst>
      <p:ext uri="{BB962C8B-B14F-4D97-AF65-F5344CB8AC3E}">
        <p14:creationId xmlns:p14="http://schemas.microsoft.com/office/powerpoint/2010/main" val="24953735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dirty="0"/>
          </a:p>
        </p:txBody>
      </p:sp>
      <p:sp>
        <p:nvSpPr>
          <p:cNvPr id="4" name="Marcador de número de diapositiva 3"/>
          <p:cNvSpPr>
            <a:spLocks noGrp="1"/>
          </p:cNvSpPr>
          <p:nvPr>
            <p:ph type="sldNum" sz="quarter" idx="10"/>
          </p:nvPr>
        </p:nvSpPr>
        <p:spPr/>
        <p:txBody>
          <a:bodyPr/>
          <a:lstStyle/>
          <a:p>
            <a:fld id="{1F6841BC-6AB7-4782-A395-EABF39D64643}" type="slidenum">
              <a:rPr lang="es-CL" smtClean="0"/>
              <a:t>17</a:t>
            </a:fld>
            <a:endParaRPr lang="es-CL"/>
          </a:p>
        </p:txBody>
      </p:sp>
    </p:spTree>
    <p:extLst>
      <p:ext uri="{BB962C8B-B14F-4D97-AF65-F5344CB8AC3E}">
        <p14:creationId xmlns:p14="http://schemas.microsoft.com/office/powerpoint/2010/main" val="33134775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dirty="0"/>
          </a:p>
        </p:txBody>
      </p:sp>
      <p:sp>
        <p:nvSpPr>
          <p:cNvPr id="4" name="Marcador de número de diapositiva 3"/>
          <p:cNvSpPr>
            <a:spLocks noGrp="1"/>
          </p:cNvSpPr>
          <p:nvPr>
            <p:ph type="sldNum" sz="quarter" idx="10"/>
          </p:nvPr>
        </p:nvSpPr>
        <p:spPr/>
        <p:txBody>
          <a:bodyPr/>
          <a:lstStyle/>
          <a:p>
            <a:fld id="{1F6841BC-6AB7-4782-A395-EABF39D64643}" type="slidenum">
              <a:rPr lang="es-CL" smtClean="0"/>
              <a:t>18</a:t>
            </a:fld>
            <a:endParaRPr lang="es-CL"/>
          </a:p>
        </p:txBody>
      </p:sp>
    </p:spTree>
    <p:extLst>
      <p:ext uri="{BB962C8B-B14F-4D97-AF65-F5344CB8AC3E}">
        <p14:creationId xmlns:p14="http://schemas.microsoft.com/office/powerpoint/2010/main" val="2846923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dirty="0"/>
          </a:p>
        </p:txBody>
      </p:sp>
      <p:sp>
        <p:nvSpPr>
          <p:cNvPr id="4" name="Marcador de número de diapositiva 3"/>
          <p:cNvSpPr>
            <a:spLocks noGrp="1"/>
          </p:cNvSpPr>
          <p:nvPr>
            <p:ph type="sldNum" sz="quarter" idx="10"/>
          </p:nvPr>
        </p:nvSpPr>
        <p:spPr/>
        <p:txBody>
          <a:bodyPr/>
          <a:lstStyle/>
          <a:p>
            <a:fld id="{1F6841BC-6AB7-4782-A395-EABF39D64643}" type="slidenum">
              <a:rPr lang="es-CL" smtClean="0"/>
              <a:t>19</a:t>
            </a:fld>
            <a:endParaRPr lang="es-CL"/>
          </a:p>
        </p:txBody>
      </p:sp>
    </p:spTree>
    <p:extLst>
      <p:ext uri="{BB962C8B-B14F-4D97-AF65-F5344CB8AC3E}">
        <p14:creationId xmlns:p14="http://schemas.microsoft.com/office/powerpoint/2010/main" val="39891425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1 Marcador de imagen de diapositiva"/>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507" name="2 Marcador de notas"/>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171450" indent="-171450" algn="just">
              <a:buFontTx/>
              <a:buChar char="•"/>
            </a:pPr>
            <a:endParaRPr lang="es-ES" altLang="en-US" dirty="0"/>
          </a:p>
        </p:txBody>
      </p:sp>
      <p:sp>
        <p:nvSpPr>
          <p:cNvPr id="21508" name="3 Marcador de número de diapositiva"/>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65175" indent="-293688">
              <a:spcBef>
                <a:spcPct val="30000"/>
              </a:spcBef>
              <a:defRPr sz="1200">
                <a:solidFill>
                  <a:schemeClr val="tx1"/>
                </a:solidFill>
                <a:latin typeface="Calibri" panose="020F0502020204030204" pitchFamily="34" charset="0"/>
              </a:defRPr>
            </a:lvl2pPr>
            <a:lvl3pPr marL="1179513" indent="-234950">
              <a:spcBef>
                <a:spcPct val="30000"/>
              </a:spcBef>
              <a:defRPr sz="1200">
                <a:solidFill>
                  <a:schemeClr val="tx1"/>
                </a:solidFill>
                <a:latin typeface="Calibri" panose="020F0502020204030204" pitchFamily="34" charset="0"/>
              </a:defRPr>
            </a:lvl3pPr>
            <a:lvl4pPr marL="1652588" indent="-234950">
              <a:spcBef>
                <a:spcPct val="30000"/>
              </a:spcBef>
              <a:defRPr sz="1200">
                <a:solidFill>
                  <a:schemeClr val="tx1"/>
                </a:solidFill>
                <a:latin typeface="Calibri" panose="020F0502020204030204" pitchFamily="34" charset="0"/>
              </a:defRPr>
            </a:lvl4pPr>
            <a:lvl5pPr marL="2125663" indent="-234950">
              <a:spcBef>
                <a:spcPct val="30000"/>
              </a:spcBef>
              <a:defRPr sz="1200">
                <a:solidFill>
                  <a:schemeClr val="tx1"/>
                </a:solidFill>
                <a:latin typeface="Calibri" panose="020F0502020204030204" pitchFamily="34" charset="0"/>
              </a:defRPr>
            </a:lvl5pPr>
            <a:lvl6pPr marL="2582863" indent="-234950" eaLnBrk="0" fontAlgn="base" hangingPunct="0">
              <a:spcBef>
                <a:spcPct val="30000"/>
              </a:spcBef>
              <a:spcAft>
                <a:spcPct val="0"/>
              </a:spcAft>
              <a:defRPr sz="1200">
                <a:solidFill>
                  <a:schemeClr val="tx1"/>
                </a:solidFill>
                <a:latin typeface="Calibri" panose="020F0502020204030204" pitchFamily="34" charset="0"/>
              </a:defRPr>
            </a:lvl6pPr>
            <a:lvl7pPr marL="3040063" indent="-234950" eaLnBrk="0" fontAlgn="base" hangingPunct="0">
              <a:spcBef>
                <a:spcPct val="30000"/>
              </a:spcBef>
              <a:spcAft>
                <a:spcPct val="0"/>
              </a:spcAft>
              <a:defRPr sz="1200">
                <a:solidFill>
                  <a:schemeClr val="tx1"/>
                </a:solidFill>
                <a:latin typeface="Calibri" panose="020F0502020204030204" pitchFamily="34" charset="0"/>
              </a:defRPr>
            </a:lvl7pPr>
            <a:lvl8pPr marL="3497263" indent="-234950" eaLnBrk="0" fontAlgn="base" hangingPunct="0">
              <a:spcBef>
                <a:spcPct val="30000"/>
              </a:spcBef>
              <a:spcAft>
                <a:spcPct val="0"/>
              </a:spcAft>
              <a:defRPr sz="1200">
                <a:solidFill>
                  <a:schemeClr val="tx1"/>
                </a:solidFill>
                <a:latin typeface="Calibri" panose="020F0502020204030204" pitchFamily="34" charset="0"/>
              </a:defRPr>
            </a:lvl8pPr>
            <a:lvl9pPr marL="3954463" indent="-23495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71F3C9C8-8682-42C5-973B-549778023807}" type="slidenum">
              <a:rPr lang="es-ES" altLang="en-US" smtClean="0">
                <a:latin typeface="Arial" panose="020B0604020202020204" pitchFamily="34" charset="0"/>
              </a:rPr>
              <a:pPr>
                <a:spcBef>
                  <a:spcPct val="0"/>
                </a:spcBef>
              </a:pPr>
              <a:t>20</a:t>
            </a:fld>
            <a:endParaRPr lang="es-ES" altLang="en-US">
              <a:latin typeface="Arial" panose="020B0604020202020204" pitchFamily="34" charset="0"/>
            </a:endParaRPr>
          </a:p>
        </p:txBody>
      </p:sp>
    </p:spTree>
    <p:extLst>
      <p:ext uri="{BB962C8B-B14F-4D97-AF65-F5344CB8AC3E}">
        <p14:creationId xmlns:p14="http://schemas.microsoft.com/office/powerpoint/2010/main" val="25472507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dirty="0"/>
          </a:p>
        </p:txBody>
      </p:sp>
      <p:sp>
        <p:nvSpPr>
          <p:cNvPr id="4" name="Marcador de número de diapositiva 3"/>
          <p:cNvSpPr>
            <a:spLocks noGrp="1"/>
          </p:cNvSpPr>
          <p:nvPr>
            <p:ph type="sldNum" sz="quarter" idx="10"/>
          </p:nvPr>
        </p:nvSpPr>
        <p:spPr/>
        <p:txBody>
          <a:bodyPr/>
          <a:lstStyle/>
          <a:p>
            <a:fld id="{1F6841BC-6AB7-4782-A395-EABF39D64643}" type="slidenum">
              <a:rPr lang="es-CL" smtClean="0"/>
              <a:t>21</a:t>
            </a:fld>
            <a:endParaRPr lang="es-CL"/>
          </a:p>
        </p:txBody>
      </p:sp>
    </p:spTree>
    <p:extLst>
      <p:ext uri="{BB962C8B-B14F-4D97-AF65-F5344CB8AC3E}">
        <p14:creationId xmlns:p14="http://schemas.microsoft.com/office/powerpoint/2010/main" val="16023964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dirty="0"/>
          </a:p>
        </p:txBody>
      </p:sp>
      <p:sp>
        <p:nvSpPr>
          <p:cNvPr id="4" name="Marcador de número de diapositiva 3"/>
          <p:cNvSpPr>
            <a:spLocks noGrp="1"/>
          </p:cNvSpPr>
          <p:nvPr>
            <p:ph type="sldNum" sz="quarter" idx="10"/>
          </p:nvPr>
        </p:nvSpPr>
        <p:spPr/>
        <p:txBody>
          <a:bodyPr/>
          <a:lstStyle/>
          <a:p>
            <a:fld id="{1F6841BC-6AB7-4782-A395-EABF39D64643}" type="slidenum">
              <a:rPr lang="es-CL" smtClean="0"/>
              <a:t>22</a:t>
            </a:fld>
            <a:endParaRPr lang="es-CL"/>
          </a:p>
        </p:txBody>
      </p:sp>
    </p:spTree>
    <p:extLst>
      <p:ext uri="{BB962C8B-B14F-4D97-AF65-F5344CB8AC3E}">
        <p14:creationId xmlns:p14="http://schemas.microsoft.com/office/powerpoint/2010/main" val="15654192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dirty="0"/>
          </a:p>
        </p:txBody>
      </p:sp>
      <p:sp>
        <p:nvSpPr>
          <p:cNvPr id="4" name="Marcador de número de diapositiva 3"/>
          <p:cNvSpPr>
            <a:spLocks noGrp="1"/>
          </p:cNvSpPr>
          <p:nvPr>
            <p:ph type="sldNum" sz="quarter" idx="10"/>
          </p:nvPr>
        </p:nvSpPr>
        <p:spPr/>
        <p:txBody>
          <a:bodyPr/>
          <a:lstStyle/>
          <a:p>
            <a:fld id="{1F6841BC-6AB7-4782-A395-EABF39D64643}" type="slidenum">
              <a:rPr lang="es-CL" smtClean="0"/>
              <a:t>23</a:t>
            </a:fld>
            <a:endParaRPr lang="es-CL"/>
          </a:p>
        </p:txBody>
      </p:sp>
    </p:spTree>
    <p:extLst>
      <p:ext uri="{BB962C8B-B14F-4D97-AF65-F5344CB8AC3E}">
        <p14:creationId xmlns:p14="http://schemas.microsoft.com/office/powerpoint/2010/main" val="5126015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dirty="0"/>
          </a:p>
        </p:txBody>
      </p:sp>
      <p:sp>
        <p:nvSpPr>
          <p:cNvPr id="4" name="Marcador de número de diapositiva 3"/>
          <p:cNvSpPr>
            <a:spLocks noGrp="1"/>
          </p:cNvSpPr>
          <p:nvPr>
            <p:ph type="sldNum" sz="quarter" idx="10"/>
          </p:nvPr>
        </p:nvSpPr>
        <p:spPr/>
        <p:txBody>
          <a:bodyPr/>
          <a:lstStyle/>
          <a:p>
            <a:fld id="{1F6841BC-6AB7-4782-A395-EABF39D64643}" type="slidenum">
              <a:rPr lang="es-CL" smtClean="0"/>
              <a:t>24</a:t>
            </a:fld>
            <a:endParaRPr lang="es-CL"/>
          </a:p>
        </p:txBody>
      </p:sp>
    </p:spTree>
    <p:extLst>
      <p:ext uri="{BB962C8B-B14F-4D97-AF65-F5344CB8AC3E}">
        <p14:creationId xmlns:p14="http://schemas.microsoft.com/office/powerpoint/2010/main" val="40693899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dirty="0"/>
          </a:p>
        </p:txBody>
      </p:sp>
      <p:sp>
        <p:nvSpPr>
          <p:cNvPr id="4" name="Marcador de número de diapositiva 3"/>
          <p:cNvSpPr>
            <a:spLocks noGrp="1"/>
          </p:cNvSpPr>
          <p:nvPr>
            <p:ph type="sldNum" sz="quarter" idx="5"/>
          </p:nvPr>
        </p:nvSpPr>
        <p:spPr/>
        <p:txBody>
          <a:bodyPr/>
          <a:lstStyle/>
          <a:p>
            <a:fld id="{1F6841BC-6AB7-4782-A395-EABF39D64643}" type="slidenum">
              <a:rPr lang="es-CL" smtClean="0"/>
              <a:t>2</a:t>
            </a:fld>
            <a:endParaRPr lang="es-CL"/>
          </a:p>
        </p:txBody>
      </p:sp>
    </p:spTree>
    <p:extLst>
      <p:ext uri="{BB962C8B-B14F-4D97-AF65-F5344CB8AC3E}">
        <p14:creationId xmlns:p14="http://schemas.microsoft.com/office/powerpoint/2010/main" val="345492647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dirty="0"/>
          </a:p>
        </p:txBody>
      </p:sp>
      <p:sp>
        <p:nvSpPr>
          <p:cNvPr id="4" name="Marcador de número de diapositiva 3"/>
          <p:cNvSpPr>
            <a:spLocks noGrp="1"/>
          </p:cNvSpPr>
          <p:nvPr>
            <p:ph type="sldNum" sz="quarter" idx="10"/>
          </p:nvPr>
        </p:nvSpPr>
        <p:spPr/>
        <p:txBody>
          <a:bodyPr/>
          <a:lstStyle/>
          <a:p>
            <a:fld id="{1F6841BC-6AB7-4782-A395-EABF39D64643}" type="slidenum">
              <a:rPr lang="es-CL" smtClean="0"/>
              <a:t>25</a:t>
            </a:fld>
            <a:endParaRPr lang="es-CL"/>
          </a:p>
        </p:txBody>
      </p:sp>
    </p:spTree>
    <p:extLst>
      <p:ext uri="{BB962C8B-B14F-4D97-AF65-F5344CB8AC3E}">
        <p14:creationId xmlns:p14="http://schemas.microsoft.com/office/powerpoint/2010/main" val="10900638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dirty="0"/>
          </a:p>
        </p:txBody>
      </p:sp>
      <p:sp>
        <p:nvSpPr>
          <p:cNvPr id="4" name="Marcador de número de diapositiva 3"/>
          <p:cNvSpPr>
            <a:spLocks noGrp="1"/>
          </p:cNvSpPr>
          <p:nvPr>
            <p:ph type="sldNum" sz="quarter" idx="10"/>
          </p:nvPr>
        </p:nvSpPr>
        <p:spPr/>
        <p:txBody>
          <a:bodyPr/>
          <a:lstStyle/>
          <a:p>
            <a:fld id="{1F6841BC-6AB7-4782-A395-EABF39D64643}" type="slidenum">
              <a:rPr lang="es-CL" smtClean="0"/>
              <a:t>26</a:t>
            </a:fld>
            <a:endParaRPr lang="es-CL"/>
          </a:p>
        </p:txBody>
      </p:sp>
    </p:spTree>
    <p:extLst>
      <p:ext uri="{BB962C8B-B14F-4D97-AF65-F5344CB8AC3E}">
        <p14:creationId xmlns:p14="http://schemas.microsoft.com/office/powerpoint/2010/main" val="19946290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dirty="0"/>
          </a:p>
        </p:txBody>
      </p:sp>
      <p:sp>
        <p:nvSpPr>
          <p:cNvPr id="4" name="Marcador de número de diapositiva 3"/>
          <p:cNvSpPr>
            <a:spLocks noGrp="1"/>
          </p:cNvSpPr>
          <p:nvPr>
            <p:ph type="sldNum" sz="quarter" idx="10"/>
          </p:nvPr>
        </p:nvSpPr>
        <p:spPr/>
        <p:txBody>
          <a:bodyPr/>
          <a:lstStyle/>
          <a:p>
            <a:fld id="{1F6841BC-6AB7-4782-A395-EABF39D64643}" type="slidenum">
              <a:rPr lang="es-CL" smtClean="0"/>
              <a:t>27</a:t>
            </a:fld>
            <a:endParaRPr lang="es-CL"/>
          </a:p>
        </p:txBody>
      </p:sp>
    </p:spTree>
    <p:extLst>
      <p:ext uri="{BB962C8B-B14F-4D97-AF65-F5344CB8AC3E}">
        <p14:creationId xmlns:p14="http://schemas.microsoft.com/office/powerpoint/2010/main" val="358277565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dirty="0"/>
          </a:p>
        </p:txBody>
      </p:sp>
      <p:sp>
        <p:nvSpPr>
          <p:cNvPr id="4" name="Marcador de número de diapositiva 3"/>
          <p:cNvSpPr>
            <a:spLocks noGrp="1"/>
          </p:cNvSpPr>
          <p:nvPr>
            <p:ph type="sldNum" sz="quarter" idx="10"/>
          </p:nvPr>
        </p:nvSpPr>
        <p:spPr/>
        <p:txBody>
          <a:bodyPr/>
          <a:lstStyle/>
          <a:p>
            <a:fld id="{1F6841BC-6AB7-4782-A395-EABF39D64643}" type="slidenum">
              <a:rPr lang="es-CL" smtClean="0"/>
              <a:t>28</a:t>
            </a:fld>
            <a:endParaRPr lang="es-CL"/>
          </a:p>
        </p:txBody>
      </p:sp>
    </p:spTree>
    <p:extLst>
      <p:ext uri="{BB962C8B-B14F-4D97-AF65-F5344CB8AC3E}">
        <p14:creationId xmlns:p14="http://schemas.microsoft.com/office/powerpoint/2010/main" val="94084429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1 Marcador de imagen de diapositiva"/>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507" name="2 Marcador de notas"/>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171450" indent="-171450" algn="just">
              <a:buFontTx/>
              <a:buChar char="•"/>
            </a:pPr>
            <a:endParaRPr lang="es-ES" altLang="en-US"/>
          </a:p>
        </p:txBody>
      </p:sp>
      <p:sp>
        <p:nvSpPr>
          <p:cNvPr id="21508" name="3 Marcador de número de diapositiva"/>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65175" indent="-293688">
              <a:spcBef>
                <a:spcPct val="30000"/>
              </a:spcBef>
              <a:defRPr sz="1200">
                <a:solidFill>
                  <a:schemeClr val="tx1"/>
                </a:solidFill>
                <a:latin typeface="Calibri" panose="020F0502020204030204" pitchFamily="34" charset="0"/>
              </a:defRPr>
            </a:lvl2pPr>
            <a:lvl3pPr marL="1179513" indent="-234950">
              <a:spcBef>
                <a:spcPct val="30000"/>
              </a:spcBef>
              <a:defRPr sz="1200">
                <a:solidFill>
                  <a:schemeClr val="tx1"/>
                </a:solidFill>
                <a:latin typeface="Calibri" panose="020F0502020204030204" pitchFamily="34" charset="0"/>
              </a:defRPr>
            </a:lvl3pPr>
            <a:lvl4pPr marL="1652588" indent="-234950">
              <a:spcBef>
                <a:spcPct val="30000"/>
              </a:spcBef>
              <a:defRPr sz="1200">
                <a:solidFill>
                  <a:schemeClr val="tx1"/>
                </a:solidFill>
                <a:latin typeface="Calibri" panose="020F0502020204030204" pitchFamily="34" charset="0"/>
              </a:defRPr>
            </a:lvl4pPr>
            <a:lvl5pPr marL="2125663" indent="-234950">
              <a:spcBef>
                <a:spcPct val="30000"/>
              </a:spcBef>
              <a:defRPr sz="1200">
                <a:solidFill>
                  <a:schemeClr val="tx1"/>
                </a:solidFill>
                <a:latin typeface="Calibri" panose="020F0502020204030204" pitchFamily="34" charset="0"/>
              </a:defRPr>
            </a:lvl5pPr>
            <a:lvl6pPr marL="2582863" indent="-234950" eaLnBrk="0" fontAlgn="base" hangingPunct="0">
              <a:spcBef>
                <a:spcPct val="30000"/>
              </a:spcBef>
              <a:spcAft>
                <a:spcPct val="0"/>
              </a:spcAft>
              <a:defRPr sz="1200">
                <a:solidFill>
                  <a:schemeClr val="tx1"/>
                </a:solidFill>
                <a:latin typeface="Calibri" panose="020F0502020204030204" pitchFamily="34" charset="0"/>
              </a:defRPr>
            </a:lvl6pPr>
            <a:lvl7pPr marL="3040063" indent="-234950" eaLnBrk="0" fontAlgn="base" hangingPunct="0">
              <a:spcBef>
                <a:spcPct val="30000"/>
              </a:spcBef>
              <a:spcAft>
                <a:spcPct val="0"/>
              </a:spcAft>
              <a:defRPr sz="1200">
                <a:solidFill>
                  <a:schemeClr val="tx1"/>
                </a:solidFill>
                <a:latin typeface="Calibri" panose="020F0502020204030204" pitchFamily="34" charset="0"/>
              </a:defRPr>
            </a:lvl7pPr>
            <a:lvl8pPr marL="3497263" indent="-234950" eaLnBrk="0" fontAlgn="base" hangingPunct="0">
              <a:spcBef>
                <a:spcPct val="30000"/>
              </a:spcBef>
              <a:spcAft>
                <a:spcPct val="0"/>
              </a:spcAft>
              <a:defRPr sz="1200">
                <a:solidFill>
                  <a:schemeClr val="tx1"/>
                </a:solidFill>
                <a:latin typeface="Calibri" panose="020F0502020204030204" pitchFamily="34" charset="0"/>
              </a:defRPr>
            </a:lvl8pPr>
            <a:lvl9pPr marL="3954463" indent="-23495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71F3C9C8-8682-42C5-973B-549778023807}" type="slidenum">
              <a:rPr lang="es-ES" altLang="en-US" smtClean="0">
                <a:latin typeface="Arial" panose="020B0604020202020204" pitchFamily="34" charset="0"/>
              </a:rPr>
              <a:pPr>
                <a:spcBef>
                  <a:spcPct val="0"/>
                </a:spcBef>
              </a:pPr>
              <a:t>29</a:t>
            </a:fld>
            <a:endParaRPr lang="es-ES" altLang="en-US">
              <a:latin typeface="Arial" panose="020B0604020202020204" pitchFamily="34" charset="0"/>
            </a:endParaRPr>
          </a:p>
        </p:txBody>
      </p:sp>
    </p:spTree>
    <p:extLst>
      <p:ext uri="{BB962C8B-B14F-4D97-AF65-F5344CB8AC3E}">
        <p14:creationId xmlns:p14="http://schemas.microsoft.com/office/powerpoint/2010/main" val="413625434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dirty="0"/>
          </a:p>
        </p:txBody>
      </p:sp>
      <p:sp>
        <p:nvSpPr>
          <p:cNvPr id="4" name="Marcador de número de diapositiva 3"/>
          <p:cNvSpPr>
            <a:spLocks noGrp="1"/>
          </p:cNvSpPr>
          <p:nvPr>
            <p:ph type="sldNum" sz="quarter" idx="5"/>
          </p:nvPr>
        </p:nvSpPr>
        <p:spPr/>
        <p:txBody>
          <a:bodyPr/>
          <a:lstStyle/>
          <a:p>
            <a:fld id="{1F6841BC-6AB7-4782-A395-EABF39D64643}" type="slidenum">
              <a:rPr lang="es-CL" smtClean="0"/>
              <a:t>32</a:t>
            </a:fld>
            <a:endParaRPr lang="es-CL"/>
          </a:p>
        </p:txBody>
      </p:sp>
    </p:spTree>
    <p:extLst>
      <p:ext uri="{BB962C8B-B14F-4D97-AF65-F5344CB8AC3E}">
        <p14:creationId xmlns:p14="http://schemas.microsoft.com/office/powerpoint/2010/main" val="144814386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dirty="0"/>
          </a:p>
        </p:txBody>
      </p:sp>
      <p:sp>
        <p:nvSpPr>
          <p:cNvPr id="4" name="Marcador de número de diapositiva 3"/>
          <p:cNvSpPr>
            <a:spLocks noGrp="1"/>
          </p:cNvSpPr>
          <p:nvPr>
            <p:ph type="sldNum" sz="quarter" idx="10"/>
          </p:nvPr>
        </p:nvSpPr>
        <p:spPr/>
        <p:txBody>
          <a:bodyPr/>
          <a:lstStyle/>
          <a:p>
            <a:fld id="{1F6841BC-6AB7-4782-A395-EABF39D64643}" type="slidenum">
              <a:rPr lang="es-CL" smtClean="0"/>
              <a:t>33</a:t>
            </a:fld>
            <a:endParaRPr lang="es-CL"/>
          </a:p>
        </p:txBody>
      </p:sp>
    </p:spTree>
    <p:extLst>
      <p:ext uri="{BB962C8B-B14F-4D97-AF65-F5344CB8AC3E}">
        <p14:creationId xmlns:p14="http://schemas.microsoft.com/office/powerpoint/2010/main" val="273953919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dirty="0"/>
          </a:p>
        </p:txBody>
      </p:sp>
      <p:sp>
        <p:nvSpPr>
          <p:cNvPr id="4" name="Marcador de número de diapositiva 3"/>
          <p:cNvSpPr>
            <a:spLocks noGrp="1"/>
          </p:cNvSpPr>
          <p:nvPr>
            <p:ph type="sldNum" sz="quarter" idx="10"/>
          </p:nvPr>
        </p:nvSpPr>
        <p:spPr/>
        <p:txBody>
          <a:bodyPr/>
          <a:lstStyle/>
          <a:p>
            <a:fld id="{1F6841BC-6AB7-4782-A395-EABF39D64643}" type="slidenum">
              <a:rPr lang="es-CL" smtClean="0"/>
              <a:t>34</a:t>
            </a:fld>
            <a:endParaRPr lang="es-CL"/>
          </a:p>
        </p:txBody>
      </p:sp>
    </p:spTree>
    <p:extLst>
      <p:ext uri="{BB962C8B-B14F-4D97-AF65-F5344CB8AC3E}">
        <p14:creationId xmlns:p14="http://schemas.microsoft.com/office/powerpoint/2010/main" val="191568042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dirty="0"/>
          </a:p>
        </p:txBody>
      </p:sp>
      <p:sp>
        <p:nvSpPr>
          <p:cNvPr id="4" name="Marcador de número de diapositiva 3"/>
          <p:cNvSpPr>
            <a:spLocks noGrp="1"/>
          </p:cNvSpPr>
          <p:nvPr>
            <p:ph type="sldNum" sz="quarter" idx="10"/>
          </p:nvPr>
        </p:nvSpPr>
        <p:spPr/>
        <p:txBody>
          <a:bodyPr/>
          <a:lstStyle/>
          <a:p>
            <a:fld id="{1F6841BC-6AB7-4782-A395-EABF39D64643}" type="slidenum">
              <a:rPr lang="es-CL" smtClean="0"/>
              <a:t>35</a:t>
            </a:fld>
            <a:endParaRPr lang="es-CL"/>
          </a:p>
        </p:txBody>
      </p:sp>
    </p:spTree>
    <p:extLst>
      <p:ext uri="{BB962C8B-B14F-4D97-AF65-F5344CB8AC3E}">
        <p14:creationId xmlns:p14="http://schemas.microsoft.com/office/powerpoint/2010/main" val="50154757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1 Marcador de imagen de diapositiva"/>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507" name="2 Marcador de notas"/>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171450" indent="-171450" algn="just">
              <a:buFontTx/>
              <a:buChar char="•"/>
            </a:pPr>
            <a:endParaRPr lang="es-ES" altLang="en-US" dirty="0"/>
          </a:p>
        </p:txBody>
      </p:sp>
      <p:sp>
        <p:nvSpPr>
          <p:cNvPr id="21508" name="3 Marcador de número de diapositiva"/>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65175" indent="-293688">
              <a:spcBef>
                <a:spcPct val="30000"/>
              </a:spcBef>
              <a:defRPr sz="1200">
                <a:solidFill>
                  <a:schemeClr val="tx1"/>
                </a:solidFill>
                <a:latin typeface="Calibri" panose="020F0502020204030204" pitchFamily="34" charset="0"/>
              </a:defRPr>
            </a:lvl2pPr>
            <a:lvl3pPr marL="1179513" indent="-234950">
              <a:spcBef>
                <a:spcPct val="30000"/>
              </a:spcBef>
              <a:defRPr sz="1200">
                <a:solidFill>
                  <a:schemeClr val="tx1"/>
                </a:solidFill>
                <a:latin typeface="Calibri" panose="020F0502020204030204" pitchFamily="34" charset="0"/>
              </a:defRPr>
            </a:lvl3pPr>
            <a:lvl4pPr marL="1652588" indent="-234950">
              <a:spcBef>
                <a:spcPct val="30000"/>
              </a:spcBef>
              <a:defRPr sz="1200">
                <a:solidFill>
                  <a:schemeClr val="tx1"/>
                </a:solidFill>
                <a:latin typeface="Calibri" panose="020F0502020204030204" pitchFamily="34" charset="0"/>
              </a:defRPr>
            </a:lvl4pPr>
            <a:lvl5pPr marL="2125663" indent="-234950">
              <a:spcBef>
                <a:spcPct val="30000"/>
              </a:spcBef>
              <a:defRPr sz="1200">
                <a:solidFill>
                  <a:schemeClr val="tx1"/>
                </a:solidFill>
                <a:latin typeface="Calibri" panose="020F0502020204030204" pitchFamily="34" charset="0"/>
              </a:defRPr>
            </a:lvl5pPr>
            <a:lvl6pPr marL="2582863" indent="-234950" eaLnBrk="0" fontAlgn="base" hangingPunct="0">
              <a:spcBef>
                <a:spcPct val="30000"/>
              </a:spcBef>
              <a:spcAft>
                <a:spcPct val="0"/>
              </a:spcAft>
              <a:defRPr sz="1200">
                <a:solidFill>
                  <a:schemeClr val="tx1"/>
                </a:solidFill>
                <a:latin typeface="Calibri" panose="020F0502020204030204" pitchFamily="34" charset="0"/>
              </a:defRPr>
            </a:lvl6pPr>
            <a:lvl7pPr marL="3040063" indent="-234950" eaLnBrk="0" fontAlgn="base" hangingPunct="0">
              <a:spcBef>
                <a:spcPct val="30000"/>
              </a:spcBef>
              <a:spcAft>
                <a:spcPct val="0"/>
              </a:spcAft>
              <a:defRPr sz="1200">
                <a:solidFill>
                  <a:schemeClr val="tx1"/>
                </a:solidFill>
                <a:latin typeface="Calibri" panose="020F0502020204030204" pitchFamily="34" charset="0"/>
              </a:defRPr>
            </a:lvl7pPr>
            <a:lvl8pPr marL="3497263" indent="-234950" eaLnBrk="0" fontAlgn="base" hangingPunct="0">
              <a:spcBef>
                <a:spcPct val="30000"/>
              </a:spcBef>
              <a:spcAft>
                <a:spcPct val="0"/>
              </a:spcAft>
              <a:defRPr sz="1200">
                <a:solidFill>
                  <a:schemeClr val="tx1"/>
                </a:solidFill>
                <a:latin typeface="Calibri" panose="020F0502020204030204" pitchFamily="34" charset="0"/>
              </a:defRPr>
            </a:lvl8pPr>
            <a:lvl9pPr marL="3954463" indent="-23495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71F3C9C8-8682-42C5-973B-549778023807}" type="slidenum">
              <a:rPr lang="es-ES" altLang="en-US" smtClean="0">
                <a:latin typeface="Arial" panose="020B0604020202020204" pitchFamily="34" charset="0"/>
              </a:rPr>
              <a:pPr>
                <a:spcBef>
                  <a:spcPct val="0"/>
                </a:spcBef>
              </a:pPr>
              <a:t>36</a:t>
            </a:fld>
            <a:endParaRPr lang="es-ES" altLang="en-US">
              <a:latin typeface="Arial" panose="020B0604020202020204" pitchFamily="34" charset="0"/>
            </a:endParaRPr>
          </a:p>
        </p:txBody>
      </p:sp>
    </p:spTree>
    <p:extLst>
      <p:ext uri="{BB962C8B-B14F-4D97-AF65-F5344CB8AC3E}">
        <p14:creationId xmlns:p14="http://schemas.microsoft.com/office/powerpoint/2010/main" val="19329024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1 Marcador de imagen de diapositiva"/>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507" name="2 Marcador de notas"/>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171450" indent="-171450" algn="just">
              <a:buFontTx/>
              <a:buChar char="•"/>
            </a:pPr>
            <a:endParaRPr lang="es-ES" altLang="en-US" dirty="0"/>
          </a:p>
        </p:txBody>
      </p:sp>
      <p:sp>
        <p:nvSpPr>
          <p:cNvPr id="21508" name="3 Marcador de número de diapositiva"/>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65175" indent="-293688">
              <a:spcBef>
                <a:spcPct val="30000"/>
              </a:spcBef>
              <a:defRPr sz="1200">
                <a:solidFill>
                  <a:schemeClr val="tx1"/>
                </a:solidFill>
                <a:latin typeface="Calibri" panose="020F0502020204030204" pitchFamily="34" charset="0"/>
              </a:defRPr>
            </a:lvl2pPr>
            <a:lvl3pPr marL="1179513" indent="-234950">
              <a:spcBef>
                <a:spcPct val="30000"/>
              </a:spcBef>
              <a:defRPr sz="1200">
                <a:solidFill>
                  <a:schemeClr val="tx1"/>
                </a:solidFill>
                <a:latin typeface="Calibri" panose="020F0502020204030204" pitchFamily="34" charset="0"/>
              </a:defRPr>
            </a:lvl3pPr>
            <a:lvl4pPr marL="1652588" indent="-234950">
              <a:spcBef>
                <a:spcPct val="30000"/>
              </a:spcBef>
              <a:defRPr sz="1200">
                <a:solidFill>
                  <a:schemeClr val="tx1"/>
                </a:solidFill>
                <a:latin typeface="Calibri" panose="020F0502020204030204" pitchFamily="34" charset="0"/>
              </a:defRPr>
            </a:lvl4pPr>
            <a:lvl5pPr marL="2125663" indent="-234950">
              <a:spcBef>
                <a:spcPct val="30000"/>
              </a:spcBef>
              <a:defRPr sz="1200">
                <a:solidFill>
                  <a:schemeClr val="tx1"/>
                </a:solidFill>
                <a:latin typeface="Calibri" panose="020F0502020204030204" pitchFamily="34" charset="0"/>
              </a:defRPr>
            </a:lvl5pPr>
            <a:lvl6pPr marL="2582863" indent="-234950" eaLnBrk="0" fontAlgn="base" hangingPunct="0">
              <a:spcBef>
                <a:spcPct val="30000"/>
              </a:spcBef>
              <a:spcAft>
                <a:spcPct val="0"/>
              </a:spcAft>
              <a:defRPr sz="1200">
                <a:solidFill>
                  <a:schemeClr val="tx1"/>
                </a:solidFill>
                <a:latin typeface="Calibri" panose="020F0502020204030204" pitchFamily="34" charset="0"/>
              </a:defRPr>
            </a:lvl6pPr>
            <a:lvl7pPr marL="3040063" indent="-234950" eaLnBrk="0" fontAlgn="base" hangingPunct="0">
              <a:spcBef>
                <a:spcPct val="30000"/>
              </a:spcBef>
              <a:spcAft>
                <a:spcPct val="0"/>
              </a:spcAft>
              <a:defRPr sz="1200">
                <a:solidFill>
                  <a:schemeClr val="tx1"/>
                </a:solidFill>
                <a:latin typeface="Calibri" panose="020F0502020204030204" pitchFamily="34" charset="0"/>
              </a:defRPr>
            </a:lvl7pPr>
            <a:lvl8pPr marL="3497263" indent="-234950" eaLnBrk="0" fontAlgn="base" hangingPunct="0">
              <a:spcBef>
                <a:spcPct val="30000"/>
              </a:spcBef>
              <a:spcAft>
                <a:spcPct val="0"/>
              </a:spcAft>
              <a:defRPr sz="1200">
                <a:solidFill>
                  <a:schemeClr val="tx1"/>
                </a:solidFill>
                <a:latin typeface="Calibri" panose="020F0502020204030204" pitchFamily="34" charset="0"/>
              </a:defRPr>
            </a:lvl8pPr>
            <a:lvl9pPr marL="3954463" indent="-23495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71F3C9C8-8682-42C5-973B-549778023807}" type="slidenum">
              <a:rPr lang="es-ES" altLang="en-US" smtClean="0">
                <a:latin typeface="Arial" panose="020B0604020202020204" pitchFamily="34" charset="0"/>
              </a:rPr>
              <a:pPr>
                <a:spcBef>
                  <a:spcPct val="0"/>
                </a:spcBef>
              </a:pPr>
              <a:t>3</a:t>
            </a:fld>
            <a:endParaRPr lang="es-ES" altLang="en-US">
              <a:latin typeface="Arial" panose="020B0604020202020204" pitchFamily="34" charset="0"/>
            </a:endParaRPr>
          </a:p>
        </p:txBody>
      </p:sp>
    </p:spTree>
    <p:extLst>
      <p:ext uri="{BB962C8B-B14F-4D97-AF65-F5344CB8AC3E}">
        <p14:creationId xmlns:p14="http://schemas.microsoft.com/office/powerpoint/2010/main" val="177867209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dirty="0"/>
          </a:p>
        </p:txBody>
      </p:sp>
      <p:sp>
        <p:nvSpPr>
          <p:cNvPr id="4" name="Marcador de número de diapositiva 3"/>
          <p:cNvSpPr>
            <a:spLocks noGrp="1"/>
          </p:cNvSpPr>
          <p:nvPr>
            <p:ph type="sldNum" sz="quarter" idx="5"/>
          </p:nvPr>
        </p:nvSpPr>
        <p:spPr/>
        <p:txBody>
          <a:bodyPr/>
          <a:lstStyle/>
          <a:p>
            <a:fld id="{1F6841BC-6AB7-4782-A395-EABF39D64643}" type="slidenum">
              <a:rPr lang="es-CL" smtClean="0"/>
              <a:t>38</a:t>
            </a:fld>
            <a:endParaRPr lang="es-CL"/>
          </a:p>
        </p:txBody>
      </p:sp>
    </p:spTree>
    <p:extLst>
      <p:ext uri="{BB962C8B-B14F-4D97-AF65-F5344CB8AC3E}">
        <p14:creationId xmlns:p14="http://schemas.microsoft.com/office/powerpoint/2010/main" val="95822952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Marcador de imagen de diapositiva 1">
            <a:extLst>
              <a:ext uri="{FF2B5EF4-FFF2-40B4-BE49-F238E27FC236}">
                <a16:creationId xmlns:a16="http://schemas.microsoft.com/office/drawing/2014/main" id="{8D397F40-24B9-4D6C-8441-8E8E120D4873}"/>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5779" name="Marcador de notas 2">
            <a:extLst>
              <a:ext uri="{FF2B5EF4-FFF2-40B4-BE49-F238E27FC236}">
                <a16:creationId xmlns:a16="http://schemas.microsoft.com/office/drawing/2014/main" id="{3ED74A9C-0E36-44C4-88F8-FF60C704DDC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s-CL" altLang="es-CL" dirty="0"/>
          </a:p>
        </p:txBody>
      </p:sp>
      <p:sp>
        <p:nvSpPr>
          <p:cNvPr id="75780" name="Marcador de número de diapositiva 3">
            <a:extLst>
              <a:ext uri="{FF2B5EF4-FFF2-40B4-BE49-F238E27FC236}">
                <a16:creationId xmlns:a16="http://schemas.microsoft.com/office/drawing/2014/main" id="{2B72FF2F-42B0-4822-91D0-F49D4A52858B}"/>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52475" indent="-288925">
              <a:defRPr>
                <a:solidFill>
                  <a:schemeClr val="tx1"/>
                </a:solidFill>
                <a:latin typeface="Arial" panose="020B0604020202020204" pitchFamily="34" charset="0"/>
                <a:cs typeface="Arial" panose="020B0604020202020204" pitchFamily="34" charset="0"/>
              </a:defRPr>
            </a:lvl2pPr>
            <a:lvl3pPr marL="1158875" indent="-231775">
              <a:defRPr>
                <a:solidFill>
                  <a:schemeClr val="tx1"/>
                </a:solidFill>
                <a:latin typeface="Arial" panose="020B0604020202020204" pitchFamily="34" charset="0"/>
                <a:cs typeface="Arial" panose="020B0604020202020204" pitchFamily="34" charset="0"/>
              </a:defRPr>
            </a:lvl3pPr>
            <a:lvl4pPr marL="1622425" indent="-231775">
              <a:defRPr>
                <a:solidFill>
                  <a:schemeClr val="tx1"/>
                </a:solidFill>
                <a:latin typeface="Arial" panose="020B0604020202020204" pitchFamily="34" charset="0"/>
                <a:cs typeface="Arial" panose="020B0604020202020204" pitchFamily="34" charset="0"/>
              </a:defRPr>
            </a:lvl4pPr>
            <a:lvl5pPr marL="2085975" indent="-231775">
              <a:defRPr>
                <a:solidFill>
                  <a:schemeClr val="tx1"/>
                </a:solidFill>
                <a:latin typeface="Arial" panose="020B0604020202020204" pitchFamily="34" charset="0"/>
                <a:cs typeface="Arial" panose="020B0604020202020204" pitchFamily="34" charset="0"/>
              </a:defRPr>
            </a:lvl5pPr>
            <a:lvl6pPr marL="2543175" indent="-23177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3000375" indent="-23177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57575" indent="-23177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914775" indent="-23177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D8FC2721-F1D6-4EBA-81C1-9AE21D73D755}" type="slidenum">
              <a:rPr lang="es-CL" altLang="es-CL">
                <a:latin typeface="Calibri" panose="020F0502020204030204" pitchFamily="34" charset="0"/>
              </a:rPr>
              <a:pPr/>
              <a:t>39</a:t>
            </a:fld>
            <a:endParaRPr lang="es-CL" altLang="es-CL">
              <a:latin typeface="Calibri" panose="020F0502020204030204" pitchFamily="34"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dirty="0"/>
          </a:p>
        </p:txBody>
      </p:sp>
      <p:sp>
        <p:nvSpPr>
          <p:cNvPr id="4" name="Marcador de número de diapositiva 3"/>
          <p:cNvSpPr>
            <a:spLocks noGrp="1"/>
          </p:cNvSpPr>
          <p:nvPr>
            <p:ph type="sldNum" sz="quarter" idx="5"/>
          </p:nvPr>
        </p:nvSpPr>
        <p:spPr/>
        <p:txBody>
          <a:bodyPr/>
          <a:lstStyle/>
          <a:p>
            <a:fld id="{1F6841BC-6AB7-4782-A395-EABF39D64643}" type="slidenum">
              <a:rPr lang="es-CL" smtClean="0"/>
              <a:t>4</a:t>
            </a:fld>
            <a:endParaRPr lang="es-CL"/>
          </a:p>
        </p:txBody>
      </p:sp>
    </p:spTree>
    <p:extLst>
      <p:ext uri="{BB962C8B-B14F-4D97-AF65-F5344CB8AC3E}">
        <p14:creationId xmlns:p14="http://schemas.microsoft.com/office/powerpoint/2010/main" val="19238515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1 Marcador de imagen de diapositiva"/>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507" name="2 Marcador de notas"/>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171450" indent="-171450" algn="just">
              <a:buFontTx/>
              <a:buChar char="•"/>
            </a:pPr>
            <a:endParaRPr lang="es-ES" altLang="en-US" dirty="0"/>
          </a:p>
        </p:txBody>
      </p:sp>
      <p:sp>
        <p:nvSpPr>
          <p:cNvPr id="21508" name="3 Marcador de número de diapositiva"/>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65175" indent="-293688">
              <a:spcBef>
                <a:spcPct val="30000"/>
              </a:spcBef>
              <a:defRPr sz="1200">
                <a:solidFill>
                  <a:schemeClr val="tx1"/>
                </a:solidFill>
                <a:latin typeface="Calibri" panose="020F0502020204030204" pitchFamily="34" charset="0"/>
              </a:defRPr>
            </a:lvl2pPr>
            <a:lvl3pPr marL="1179513" indent="-234950">
              <a:spcBef>
                <a:spcPct val="30000"/>
              </a:spcBef>
              <a:defRPr sz="1200">
                <a:solidFill>
                  <a:schemeClr val="tx1"/>
                </a:solidFill>
                <a:latin typeface="Calibri" panose="020F0502020204030204" pitchFamily="34" charset="0"/>
              </a:defRPr>
            </a:lvl3pPr>
            <a:lvl4pPr marL="1652588" indent="-234950">
              <a:spcBef>
                <a:spcPct val="30000"/>
              </a:spcBef>
              <a:defRPr sz="1200">
                <a:solidFill>
                  <a:schemeClr val="tx1"/>
                </a:solidFill>
                <a:latin typeface="Calibri" panose="020F0502020204030204" pitchFamily="34" charset="0"/>
              </a:defRPr>
            </a:lvl4pPr>
            <a:lvl5pPr marL="2125663" indent="-234950">
              <a:spcBef>
                <a:spcPct val="30000"/>
              </a:spcBef>
              <a:defRPr sz="1200">
                <a:solidFill>
                  <a:schemeClr val="tx1"/>
                </a:solidFill>
                <a:latin typeface="Calibri" panose="020F0502020204030204" pitchFamily="34" charset="0"/>
              </a:defRPr>
            </a:lvl5pPr>
            <a:lvl6pPr marL="2582863" indent="-234950" eaLnBrk="0" fontAlgn="base" hangingPunct="0">
              <a:spcBef>
                <a:spcPct val="30000"/>
              </a:spcBef>
              <a:spcAft>
                <a:spcPct val="0"/>
              </a:spcAft>
              <a:defRPr sz="1200">
                <a:solidFill>
                  <a:schemeClr val="tx1"/>
                </a:solidFill>
                <a:latin typeface="Calibri" panose="020F0502020204030204" pitchFamily="34" charset="0"/>
              </a:defRPr>
            </a:lvl6pPr>
            <a:lvl7pPr marL="3040063" indent="-234950" eaLnBrk="0" fontAlgn="base" hangingPunct="0">
              <a:spcBef>
                <a:spcPct val="30000"/>
              </a:spcBef>
              <a:spcAft>
                <a:spcPct val="0"/>
              </a:spcAft>
              <a:defRPr sz="1200">
                <a:solidFill>
                  <a:schemeClr val="tx1"/>
                </a:solidFill>
                <a:latin typeface="Calibri" panose="020F0502020204030204" pitchFamily="34" charset="0"/>
              </a:defRPr>
            </a:lvl7pPr>
            <a:lvl8pPr marL="3497263" indent="-234950" eaLnBrk="0" fontAlgn="base" hangingPunct="0">
              <a:spcBef>
                <a:spcPct val="30000"/>
              </a:spcBef>
              <a:spcAft>
                <a:spcPct val="0"/>
              </a:spcAft>
              <a:defRPr sz="1200">
                <a:solidFill>
                  <a:schemeClr val="tx1"/>
                </a:solidFill>
                <a:latin typeface="Calibri" panose="020F0502020204030204" pitchFamily="34" charset="0"/>
              </a:defRPr>
            </a:lvl8pPr>
            <a:lvl9pPr marL="3954463" indent="-23495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71F3C9C8-8682-42C5-973B-549778023807}" type="slidenum">
              <a:rPr lang="es-ES" altLang="en-US" smtClean="0">
                <a:latin typeface="Arial" panose="020B0604020202020204" pitchFamily="34" charset="0"/>
              </a:rPr>
              <a:pPr>
                <a:spcBef>
                  <a:spcPct val="0"/>
                </a:spcBef>
              </a:pPr>
              <a:t>5</a:t>
            </a:fld>
            <a:endParaRPr lang="es-ES" altLang="en-US">
              <a:latin typeface="Arial" panose="020B0604020202020204" pitchFamily="34" charset="0"/>
            </a:endParaRPr>
          </a:p>
        </p:txBody>
      </p:sp>
    </p:spTree>
    <p:extLst>
      <p:ext uri="{BB962C8B-B14F-4D97-AF65-F5344CB8AC3E}">
        <p14:creationId xmlns:p14="http://schemas.microsoft.com/office/powerpoint/2010/main" val="31582617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dirty="0"/>
          </a:p>
        </p:txBody>
      </p:sp>
      <p:sp>
        <p:nvSpPr>
          <p:cNvPr id="4" name="Marcador de número de diapositiva 3"/>
          <p:cNvSpPr>
            <a:spLocks noGrp="1"/>
          </p:cNvSpPr>
          <p:nvPr>
            <p:ph type="sldNum" sz="quarter" idx="5"/>
          </p:nvPr>
        </p:nvSpPr>
        <p:spPr/>
        <p:txBody>
          <a:bodyPr/>
          <a:lstStyle/>
          <a:p>
            <a:fld id="{1F6841BC-6AB7-4782-A395-EABF39D64643}" type="slidenum">
              <a:rPr lang="es-CL" smtClean="0"/>
              <a:t>9</a:t>
            </a:fld>
            <a:endParaRPr lang="es-CL"/>
          </a:p>
        </p:txBody>
      </p:sp>
    </p:spTree>
    <p:extLst>
      <p:ext uri="{BB962C8B-B14F-4D97-AF65-F5344CB8AC3E}">
        <p14:creationId xmlns:p14="http://schemas.microsoft.com/office/powerpoint/2010/main" val="11541005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dirty="0"/>
          </a:p>
        </p:txBody>
      </p:sp>
      <p:sp>
        <p:nvSpPr>
          <p:cNvPr id="4" name="Marcador de número de diapositiva 3"/>
          <p:cNvSpPr>
            <a:spLocks noGrp="1"/>
          </p:cNvSpPr>
          <p:nvPr>
            <p:ph type="sldNum" sz="quarter" idx="5"/>
          </p:nvPr>
        </p:nvSpPr>
        <p:spPr/>
        <p:txBody>
          <a:bodyPr/>
          <a:lstStyle/>
          <a:p>
            <a:fld id="{1F6841BC-6AB7-4782-A395-EABF39D64643}" type="slidenum">
              <a:rPr lang="es-CL" smtClean="0"/>
              <a:t>10</a:t>
            </a:fld>
            <a:endParaRPr lang="es-CL"/>
          </a:p>
        </p:txBody>
      </p:sp>
    </p:spTree>
    <p:extLst>
      <p:ext uri="{BB962C8B-B14F-4D97-AF65-F5344CB8AC3E}">
        <p14:creationId xmlns:p14="http://schemas.microsoft.com/office/powerpoint/2010/main" val="22248004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dirty="0"/>
          </a:p>
        </p:txBody>
      </p:sp>
      <p:sp>
        <p:nvSpPr>
          <p:cNvPr id="4" name="Marcador de número de diapositiva 3"/>
          <p:cNvSpPr>
            <a:spLocks noGrp="1"/>
          </p:cNvSpPr>
          <p:nvPr>
            <p:ph type="sldNum" sz="quarter" idx="5"/>
          </p:nvPr>
        </p:nvSpPr>
        <p:spPr/>
        <p:txBody>
          <a:bodyPr/>
          <a:lstStyle/>
          <a:p>
            <a:fld id="{1F6841BC-6AB7-4782-A395-EABF39D64643}" type="slidenum">
              <a:rPr lang="es-CL" smtClean="0"/>
              <a:t>11</a:t>
            </a:fld>
            <a:endParaRPr lang="es-CL"/>
          </a:p>
        </p:txBody>
      </p:sp>
    </p:spTree>
    <p:extLst>
      <p:ext uri="{BB962C8B-B14F-4D97-AF65-F5344CB8AC3E}">
        <p14:creationId xmlns:p14="http://schemas.microsoft.com/office/powerpoint/2010/main" val="1816245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1 Marcador de imagen de diapositiva"/>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507" name="2 Marcador de notas"/>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171450" indent="-171450" algn="just">
              <a:buFontTx/>
              <a:buChar char="•"/>
            </a:pPr>
            <a:endParaRPr lang="es-ES" altLang="en-US" dirty="0"/>
          </a:p>
        </p:txBody>
      </p:sp>
      <p:sp>
        <p:nvSpPr>
          <p:cNvPr id="21508" name="3 Marcador de número de diapositiva"/>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65175" indent="-293688">
              <a:spcBef>
                <a:spcPct val="30000"/>
              </a:spcBef>
              <a:defRPr sz="1200">
                <a:solidFill>
                  <a:schemeClr val="tx1"/>
                </a:solidFill>
                <a:latin typeface="Calibri" panose="020F0502020204030204" pitchFamily="34" charset="0"/>
              </a:defRPr>
            </a:lvl2pPr>
            <a:lvl3pPr marL="1179513" indent="-234950">
              <a:spcBef>
                <a:spcPct val="30000"/>
              </a:spcBef>
              <a:defRPr sz="1200">
                <a:solidFill>
                  <a:schemeClr val="tx1"/>
                </a:solidFill>
                <a:latin typeface="Calibri" panose="020F0502020204030204" pitchFamily="34" charset="0"/>
              </a:defRPr>
            </a:lvl3pPr>
            <a:lvl4pPr marL="1652588" indent="-234950">
              <a:spcBef>
                <a:spcPct val="30000"/>
              </a:spcBef>
              <a:defRPr sz="1200">
                <a:solidFill>
                  <a:schemeClr val="tx1"/>
                </a:solidFill>
                <a:latin typeface="Calibri" panose="020F0502020204030204" pitchFamily="34" charset="0"/>
              </a:defRPr>
            </a:lvl4pPr>
            <a:lvl5pPr marL="2125663" indent="-234950">
              <a:spcBef>
                <a:spcPct val="30000"/>
              </a:spcBef>
              <a:defRPr sz="1200">
                <a:solidFill>
                  <a:schemeClr val="tx1"/>
                </a:solidFill>
                <a:latin typeface="Calibri" panose="020F0502020204030204" pitchFamily="34" charset="0"/>
              </a:defRPr>
            </a:lvl5pPr>
            <a:lvl6pPr marL="2582863" indent="-234950" eaLnBrk="0" fontAlgn="base" hangingPunct="0">
              <a:spcBef>
                <a:spcPct val="30000"/>
              </a:spcBef>
              <a:spcAft>
                <a:spcPct val="0"/>
              </a:spcAft>
              <a:defRPr sz="1200">
                <a:solidFill>
                  <a:schemeClr val="tx1"/>
                </a:solidFill>
                <a:latin typeface="Calibri" panose="020F0502020204030204" pitchFamily="34" charset="0"/>
              </a:defRPr>
            </a:lvl6pPr>
            <a:lvl7pPr marL="3040063" indent="-234950" eaLnBrk="0" fontAlgn="base" hangingPunct="0">
              <a:spcBef>
                <a:spcPct val="30000"/>
              </a:spcBef>
              <a:spcAft>
                <a:spcPct val="0"/>
              </a:spcAft>
              <a:defRPr sz="1200">
                <a:solidFill>
                  <a:schemeClr val="tx1"/>
                </a:solidFill>
                <a:latin typeface="Calibri" panose="020F0502020204030204" pitchFamily="34" charset="0"/>
              </a:defRPr>
            </a:lvl7pPr>
            <a:lvl8pPr marL="3497263" indent="-234950" eaLnBrk="0" fontAlgn="base" hangingPunct="0">
              <a:spcBef>
                <a:spcPct val="30000"/>
              </a:spcBef>
              <a:spcAft>
                <a:spcPct val="0"/>
              </a:spcAft>
              <a:defRPr sz="1200">
                <a:solidFill>
                  <a:schemeClr val="tx1"/>
                </a:solidFill>
                <a:latin typeface="Calibri" panose="020F0502020204030204" pitchFamily="34" charset="0"/>
              </a:defRPr>
            </a:lvl8pPr>
            <a:lvl9pPr marL="3954463" indent="-23495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71F3C9C8-8682-42C5-973B-549778023807}" type="slidenum">
              <a:rPr lang="es-ES" altLang="en-US" smtClean="0">
                <a:latin typeface="Arial" panose="020B0604020202020204" pitchFamily="34" charset="0"/>
              </a:rPr>
              <a:pPr>
                <a:spcBef>
                  <a:spcPct val="0"/>
                </a:spcBef>
              </a:pPr>
              <a:t>13</a:t>
            </a:fld>
            <a:endParaRPr lang="es-ES" altLang="en-US">
              <a:latin typeface="Arial" panose="020B0604020202020204" pitchFamily="34" charset="0"/>
            </a:endParaRPr>
          </a:p>
        </p:txBody>
      </p:sp>
    </p:spTree>
    <p:extLst>
      <p:ext uri="{BB962C8B-B14F-4D97-AF65-F5344CB8AC3E}">
        <p14:creationId xmlns:p14="http://schemas.microsoft.com/office/powerpoint/2010/main" val="19571819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CL"/>
          </a:p>
        </p:txBody>
      </p:sp>
      <p:sp>
        <p:nvSpPr>
          <p:cNvPr id="3" name="Subtítu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CL"/>
          </a:p>
        </p:txBody>
      </p:sp>
      <p:sp>
        <p:nvSpPr>
          <p:cNvPr id="4" name="Marcador de fecha 3"/>
          <p:cNvSpPr>
            <a:spLocks noGrp="1"/>
          </p:cNvSpPr>
          <p:nvPr>
            <p:ph type="dt" sz="half" idx="10"/>
          </p:nvPr>
        </p:nvSpPr>
        <p:spPr/>
        <p:txBody>
          <a:bodyPr/>
          <a:lstStyle/>
          <a:p>
            <a:fld id="{6ECF3C91-94D3-4E65-8B34-4FF817EE17CB}" type="datetimeFigureOut">
              <a:rPr lang="es-CL" smtClean="0"/>
              <a:t>08-04-2021</a:t>
            </a:fld>
            <a:endParaRPr lang="es-CL"/>
          </a:p>
        </p:txBody>
      </p:sp>
      <p:sp>
        <p:nvSpPr>
          <p:cNvPr id="5" name="Marcador de pie de página 4"/>
          <p:cNvSpPr>
            <a:spLocks noGrp="1"/>
          </p:cNvSpPr>
          <p:nvPr>
            <p:ph type="ftr" sz="quarter" idx="11"/>
          </p:nvPr>
        </p:nvSpPr>
        <p:spPr/>
        <p:txBody>
          <a:bodyPr/>
          <a:lstStyle/>
          <a:p>
            <a:endParaRPr lang="es-CL"/>
          </a:p>
        </p:txBody>
      </p:sp>
      <p:sp>
        <p:nvSpPr>
          <p:cNvPr id="6" name="Marcador de número de diapositiva 5"/>
          <p:cNvSpPr>
            <a:spLocks noGrp="1"/>
          </p:cNvSpPr>
          <p:nvPr>
            <p:ph type="sldNum" sz="quarter" idx="12"/>
          </p:nvPr>
        </p:nvSpPr>
        <p:spPr/>
        <p:txBody>
          <a:bodyPr/>
          <a:lstStyle/>
          <a:p>
            <a:fld id="{869FDF46-B3FC-4A12-9F80-CBC4DC37E2E9}" type="slidenum">
              <a:rPr lang="es-CL" smtClean="0"/>
              <a:t>‹Nº›</a:t>
            </a:fld>
            <a:endParaRPr lang="es-CL"/>
          </a:p>
        </p:txBody>
      </p:sp>
    </p:spTree>
    <p:extLst>
      <p:ext uri="{BB962C8B-B14F-4D97-AF65-F5344CB8AC3E}">
        <p14:creationId xmlns:p14="http://schemas.microsoft.com/office/powerpoint/2010/main" val="33369869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CL"/>
          </a:p>
        </p:txBody>
      </p:sp>
      <p:sp>
        <p:nvSpPr>
          <p:cNvPr id="3" name="Marcador de texto vertical 2"/>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4" name="Marcador de fecha 3"/>
          <p:cNvSpPr>
            <a:spLocks noGrp="1"/>
          </p:cNvSpPr>
          <p:nvPr>
            <p:ph type="dt" sz="half" idx="10"/>
          </p:nvPr>
        </p:nvSpPr>
        <p:spPr/>
        <p:txBody>
          <a:bodyPr/>
          <a:lstStyle/>
          <a:p>
            <a:fld id="{6ECF3C91-94D3-4E65-8B34-4FF817EE17CB}" type="datetimeFigureOut">
              <a:rPr lang="es-CL" smtClean="0"/>
              <a:t>08-04-2021</a:t>
            </a:fld>
            <a:endParaRPr lang="es-CL"/>
          </a:p>
        </p:txBody>
      </p:sp>
      <p:sp>
        <p:nvSpPr>
          <p:cNvPr id="5" name="Marcador de pie de página 4"/>
          <p:cNvSpPr>
            <a:spLocks noGrp="1"/>
          </p:cNvSpPr>
          <p:nvPr>
            <p:ph type="ftr" sz="quarter" idx="11"/>
          </p:nvPr>
        </p:nvSpPr>
        <p:spPr/>
        <p:txBody>
          <a:bodyPr/>
          <a:lstStyle/>
          <a:p>
            <a:endParaRPr lang="es-CL"/>
          </a:p>
        </p:txBody>
      </p:sp>
      <p:sp>
        <p:nvSpPr>
          <p:cNvPr id="6" name="Marcador de número de diapositiva 5"/>
          <p:cNvSpPr>
            <a:spLocks noGrp="1"/>
          </p:cNvSpPr>
          <p:nvPr>
            <p:ph type="sldNum" sz="quarter" idx="12"/>
          </p:nvPr>
        </p:nvSpPr>
        <p:spPr/>
        <p:txBody>
          <a:bodyPr/>
          <a:lstStyle/>
          <a:p>
            <a:fld id="{869FDF46-B3FC-4A12-9F80-CBC4DC37E2E9}" type="slidenum">
              <a:rPr lang="es-CL" smtClean="0"/>
              <a:t>‹Nº›</a:t>
            </a:fld>
            <a:endParaRPr lang="es-CL"/>
          </a:p>
        </p:txBody>
      </p:sp>
    </p:spTree>
    <p:extLst>
      <p:ext uri="{BB962C8B-B14F-4D97-AF65-F5344CB8AC3E}">
        <p14:creationId xmlns:p14="http://schemas.microsoft.com/office/powerpoint/2010/main" val="22715899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CL"/>
          </a:p>
        </p:txBody>
      </p:sp>
      <p:sp>
        <p:nvSpPr>
          <p:cNvPr id="3" name="Marcador de texto vertical 2"/>
          <p:cNvSpPr>
            <a:spLocks noGrp="1"/>
          </p:cNvSpPr>
          <p:nvPr>
            <p:ph type="body" orient="vert" idx="1"/>
          </p:nvPr>
        </p:nvSpPr>
        <p:spPr>
          <a:xfrm>
            <a:off x="838200" y="365125"/>
            <a:ext cx="7734300" cy="581183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4" name="Marcador de fecha 3"/>
          <p:cNvSpPr>
            <a:spLocks noGrp="1"/>
          </p:cNvSpPr>
          <p:nvPr>
            <p:ph type="dt" sz="half" idx="10"/>
          </p:nvPr>
        </p:nvSpPr>
        <p:spPr/>
        <p:txBody>
          <a:bodyPr/>
          <a:lstStyle/>
          <a:p>
            <a:fld id="{6ECF3C91-94D3-4E65-8B34-4FF817EE17CB}" type="datetimeFigureOut">
              <a:rPr lang="es-CL" smtClean="0"/>
              <a:t>08-04-2021</a:t>
            </a:fld>
            <a:endParaRPr lang="es-CL"/>
          </a:p>
        </p:txBody>
      </p:sp>
      <p:sp>
        <p:nvSpPr>
          <p:cNvPr id="5" name="Marcador de pie de página 4"/>
          <p:cNvSpPr>
            <a:spLocks noGrp="1"/>
          </p:cNvSpPr>
          <p:nvPr>
            <p:ph type="ftr" sz="quarter" idx="11"/>
          </p:nvPr>
        </p:nvSpPr>
        <p:spPr/>
        <p:txBody>
          <a:bodyPr/>
          <a:lstStyle/>
          <a:p>
            <a:endParaRPr lang="es-CL"/>
          </a:p>
        </p:txBody>
      </p:sp>
      <p:sp>
        <p:nvSpPr>
          <p:cNvPr id="6" name="Marcador de número de diapositiva 5"/>
          <p:cNvSpPr>
            <a:spLocks noGrp="1"/>
          </p:cNvSpPr>
          <p:nvPr>
            <p:ph type="sldNum" sz="quarter" idx="12"/>
          </p:nvPr>
        </p:nvSpPr>
        <p:spPr/>
        <p:txBody>
          <a:bodyPr/>
          <a:lstStyle/>
          <a:p>
            <a:fld id="{869FDF46-B3FC-4A12-9F80-CBC4DC37E2E9}" type="slidenum">
              <a:rPr lang="es-CL" smtClean="0"/>
              <a:t>‹Nº›</a:t>
            </a:fld>
            <a:endParaRPr lang="es-CL"/>
          </a:p>
        </p:txBody>
      </p:sp>
    </p:spTree>
    <p:extLst>
      <p:ext uri="{BB962C8B-B14F-4D97-AF65-F5344CB8AC3E}">
        <p14:creationId xmlns:p14="http://schemas.microsoft.com/office/powerpoint/2010/main" val="42496592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ítulo y objetos">
    <p:spTree>
      <p:nvGrpSpPr>
        <p:cNvPr id="1" name=""/>
        <p:cNvGrpSpPr/>
        <p:nvPr/>
      </p:nvGrpSpPr>
      <p:grpSpPr>
        <a:xfrm>
          <a:off x="0" y="0"/>
          <a:ext cx="0" cy="0"/>
          <a:chOff x="0" y="0"/>
          <a:chExt cx="0" cy="0"/>
        </a:xfrm>
      </p:grpSpPr>
      <p:pic>
        <p:nvPicPr>
          <p:cNvPr id="2" name="Picture 6">
            <a:extLst>
              <a:ext uri="{FF2B5EF4-FFF2-40B4-BE49-F238E27FC236}">
                <a16:creationId xmlns:a16="http://schemas.microsoft.com/office/drawing/2014/main" id="{42F5193D-E7A2-4988-8498-D88C0444A377}"/>
              </a:ext>
            </a:extLst>
          </p:cNvPr>
          <p:cNvPicPr>
            <a:picLocks noChangeAspect="1"/>
          </p:cNvPicPr>
          <p:nvPr userDrawn="1"/>
        </p:nvPicPr>
        <p:blipFill>
          <a:blip r:embed="rId2">
            <a:extLst>
              <a:ext uri="{28A0092B-C50C-407E-A947-70E740481C1C}">
                <a14:useLocalDpi xmlns:a14="http://schemas.microsoft.com/office/drawing/2010/main" val="0"/>
              </a:ext>
            </a:extLst>
          </a:blip>
          <a:srcRect l="46063"/>
          <a:stretch>
            <a:fillRect/>
          </a:stretch>
        </p:blipFill>
        <p:spPr bwMode="auto">
          <a:xfrm>
            <a:off x="8688917" y="5784851"/>
            <a:ext cx="3503083" cy="10731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7">
            <a:extLst>
              <a:ext uri="{FF2B5EF4-FFF2-40B4-BE49-F238E27FC236}">
                <a16:creationId xmlns:a16="http://schemas.microsoft.com/office/drawing/2014/main" id="{57FB1A2C-C9DC-435E-9747-677ACA9DD2E3}"/>
              </a:ext>
            </a:extLst>
          </p:cNvPr>
          <p:cNvSpPr/>
          <p:nvPr userDrawn="1"/>
        </p:nvSpPr>
        <p:spPr>
          <a:xfrm>
            <a:off x="0" y="0"/>
            <a:ext cx="12192000" cy="6858000"/>
          </a:xfrm>
          <a:prstGeom prst="rect">
            <a:avLst/>
          </a:prstGeom>
          <a:noFill/>
          <a:ln w="63500">
            <a:solidFill>
              <a:srgbClr val="EE4718"/>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defRPr/>
            </a:pPr>
            <a:endParaRPr lang="en-US" altLang="en-US" sz="2400">
              <a:solidFill>
                <a:srgbClr val="FFFFFF"/>
              </a:solidFill>
              <a:latin typeface="Calibri" panose="020F0502020204030204" pitchFamily="34" charset="0"/>
            </a:endParaRPr>
          </a:p>
        </p:txBody>
      </p:sp>
    </p:spTree>
    <p:extLst>
      <p:ext uri="{BB962C8B-B14F-4D97-AF65-F5344CB8AC3E}">
        <p14:creationId xmlns:p14="http://schemas.microsoft.com/office/powerpoint/2010/main" val="11035870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CL"/>
          </a:p>
        </p:txBody>
      </p:sp>
      <p:sp>
        <p:nvSpPr>
          <p:cNvPr id="3" name="Marcador de contenido 2"/>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4" name="Marcador de fecha 3"/>
          <p:cNvSpPr>
            <a:spLocks noGrp="1"/>
          </p:cNvSpPr>
          <p:nvPr>
            <p:ph type="dt" sz="half" idx="10"/>
          </p:nvPr>
        </p:nvSpPr>
        <p:spPr/>
        <p:txBody>
          <a:bodyPr/>
          <a:lstStyle/>
          <a:p>
            <a:fld id="{6ECF3C91-94D3-4E65-8B34-4FF817EE17CB}" type="datetimeFigureOut">
              <a:rPr lang="es-CL" smtClean="0"/>
              <a:t>08-04-2021</a:t>
            </a:fld>
            <a:endParaRPr lang="es-CL"/>
          </a:p>
        </p:txBody>
      </p:sp>
      <p:sp>
        <p:nvSpPr>
          <p:cNvPr id="5" name="Marcador de pie de página 4"/>
          <p:cNvSpPr>
            <a:spLocks noGrp="1"/>
          </p:cNvSpPr>
          <p:nvPr>
            <p:ph type="ftr" sz="quarter" idx="11"/>
          </p:nvPr>
        </p:nvSpPr>
        <p:spPr/>
        <p:txBody>
          <a:bodyPr/>
          <a:lstStyle/>
          <a:p>
            <a:endParaRPr lang="es-CL"/>
          </a:p>
        </p:txBody>
      </p:sp>
      <p:sp>
        <p:nvSpPr>
          <p:cNvPr id="6" name="Marcador de número de diapositiva 5"/>
          <p:cNvSpPr>
            <a:spLocks noGrp="1"/>
          </p:cNvSpPr>
          <p:nvPr>
            <p:ph type="sldNum" sz="quarter" idx="12"/>
          </p:nvPr>
        </p:nvSpPr>
        <p:spPr/>
        <p:txBody>
          <a:bodyPr/>
          <a:lstStyle/>
          <a:p>
            <a:fld id="{869FDF46-B3FC-4A12-9F80-CBC4DC37E2E9}" type="slidenum">
              <a:rPr lang="es-CL" smtClean="0"/>
              <a:t>‹Nº›</a:t>
            </a:fld>
            <a:endParaRPr lang="es-CL"/>
          </a:p>
        </p:txBody>
      </p:sp>
    </p:spTree>
    <p:extLst>
      <p:ext uri="{BB962C8B-B14F-4D97-AF65-F5344CB8AC3E}">
        <p14:creationId xmlns:p14="http://schemas.microsoft.com/office/powerpoint/2010/main" val="26073920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CL"/>
          </a:p>
        </p:txBody>
      </p:sp>
      <p:sp>
        <p:nvSpPr>
          <p:cNvPr id="3" name="Marcador de tex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el estilo de texto del patrón</a:t>
            </a:r>
          </a:p>
        </p:txBody>
      </p:sp>
      <p:sp>
        <p:nvSpPr>
          <p:cNvPr id="4" name="Marcador de fecha 3"/>
          <p:cNvSpPr>
            <a:spLocks noGrp="1"/>
          </p:cNvSpPr>
          <p:nvPr>
            <p:ph type="dt" sz="half" idx="10"/>
          </p:nvPr>
        </p:nvSpPr>
        <p:spPr/>
        <p:txBody>
          <a:bodyPr/>
          <a:lstStyle/>
          <a:p>
            <a:fld id="{6ECF3C91-94D3-4E65-8B34-4FF817EE17CB}" type="datetimeFigureOut">
              <a:rPr lang="es-CL" smtClean="0"/>
              <a:t>08-04-2021</a:t>
            </a:fld>
            <a:endParaRPr lang="es-CL"/>
          </a:p>
        </p:txBody>
      </p:sp>
      <p:sp>
        <p:nvSpPr>
          <p:cNvPr id="5" name="Marcador de pie de página 4"/>
          <p:cNvSpPr>
            <a:spLocks noGrp="1"/>
          </p:cNvSpPr>
          <p:nvPr>
            <p:ph type="ftr" sz="quarter" idx="11"/>
          </p:nvPr>
        </p:nvSpPr>
        <p:spPr/>
        <p:txBody>
          <a:bodyPr/>
          <a:lstStyle/>
          <a:p>
            <a:endParaRPr lang="es-CL"/>
          </a:p>
        </p:txBody>
      </p:sp>
      <p:sp>
        <p:nvSpPr>
          <p:cNvPr id="6" name="Marcador de número de diapositiva 5"/>
          <p:cNvSpPr>
            <a:spLocks noGrp="1"/>
          </p:cNvSpPr>
          <p:nvPr>
            <p:ph type="sldNum" sz="quarter" idx="12"/>
          </p:nvPr>
        </p:nvSpPr>
        <p:spPr/>
        <p:txBody>
          <a:bodyPr/>
          <a:lstStyle/>
          <a:p>
            <a:fld id="{869FDF46-B3FC-4A12-9F80-CBC4DC37E2E9}" type="slidenum">
              <a:rPr lang="es-CL" smtClean="0"/>
              <a:t>‹Nº›</a:t>
            </a:fld>
            <a:endParaRPr lang="es-CL"/>
          </a:p>
        </p:txBody>
      </p:sp>
    </p:spTree>
    <p:extLst>
      <p:ext uri="{BB962C8B-B14F-4D97-AF65-F5344CB8AC3E}">
        <p14:creationId xmlns:p14="http://schemas.microsoft.com/office/powerpoint/2010/main" val="15146915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CL"/>
          </a:p>
        </p:txBody>
      </p:sp>
      <p:sp>
        <p:nvSpPr>
          <p:cNvPr id="3" name="Marcador de contenido 2"/>
          <p:cNvSpPr>
            <a:spLocks noGrp="1"/>
          </p:cNvSpPr>
          <p:nvPr>
            <p:ph sz="half" idx="1"/>
          </p:nvPr>
        </p:nvSpPr>
        <p:spPr>
          <a:xfrm>
            <a:off x="838200" y="1825625"/>
            <a:ext cx="5181600" cy="435133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4" name="Marcador de contenido 3"/>
          <p:cNvSpPr>
            <a:spLocks noGrp="1"/>
          </p:cNvSpPr>
          <p:nvPr>
            <p:ph sz="half" idx="2"/>
          </p:nvPr>
        </p:nvSpPr>
        <p:spPr>
          <a:xfrm>
            <a:off x="6172200" y="1825625"/>
            <a:ext cx="5181600" cy="435133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5" name="Marcador de fecha 4"/>
          <p:cNvSpPr>
            <a:spLocks noGrp="1"/>
          </p:cNvSpPr>
          <p:nvPr>
            <p:ph type="dt" sz="half" idx="10"/>
          </p:nvPr>
        </p:nvSpPr>
        <p:spPr/>
        <p:txBody>
          <a:bodyPr/>
          <a:lstStyle/>
          <a:p>
            <a:fld id="{6ECF3C91-94D3-4E65-8B34-4FF817EE17CB}" type="datetimeFigureOut">
              <a:rPr lang="es-CL" smtClean="0"/>
              <a:t>08-04-2021</a:t>
            </a:fld>
            <a:endParaRPr lang="es-CL"/>
          </a:p>
        </p:txBody>
      </p:sp>
      <p:sp>
        <p:nvSpPr>
          <p:cNvPr id="6" name="Marcador de pie de página 5"/>
          <p:cNvSpPr>
            <a:spLocks noGrp="1"/>
          </p:cNvSpPr>
          <p:nvPr>
            <p:ph type="ftr" sz="quarter" idx="11"/>
          </p:nvPr>
        </p:nvSpPr>
        <p:spPr/>
        <p:txBody>
          <a:bodyPr/>
          <a:lstStyle/>
          <a:p>
            <a:endParaRPr lang="es-CL"/>
          </a:p>
        </p:txBody>
      </p:sp>
      <p:sp>
        <p:nvSpPr>
          <p:cNvPr id="7" name="Marcador de número de diapositiva 6"/>
          <p:cNvSpPr>
            <a:spLocks noGrp="1"/>
          </p:cNvSpPr>
          <p:nvPr>
            <p:ph type="sldNum" sz="quarter" idx="12"/>
          </p:nvPr>
        </p:nvSpPr>
        <p:spPr/>
        <p:txBody>
          <a:bodyPr/>
          <a:lstStyle/>
          <a:p>
            <a:fld id="{869FDF46-B3FC-4A12-9F80-CBC4DC37E2E9}" type="slidenum">
              <a:rPr lang="es-CL" smtClean="0"/>
              <a:t>‹Nº›</a:t>
            </a:fld>
            <a:endParaRPr lang="es-CL"/>
          </a:p>
        </p:txBody>
      </p:sp>
    </p:spTree>
    <p:extLst>
      <p:ext uri="{BB962C8B-B14F-4D97-AF65-F5344CB8AC3E}">
        <p14:creationId xmlns:p14="http://schemas.microsoft.com/office/powerpoint/2010/main" val="22630485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es-ES"/>
              <a:t>Haga clic para modificar el estilo de título del patrón</a:t>
            </a:r>
            <a:endParaRPr lang="es-CL"/>
          </a:p>
        </p:txBody>
      </p:sp>
      <p:sp>
        <p:nvSpPr>
          <p:cNvPr id="3" name="Marcador de tex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Marcador de contenido 3"/>
          <p:cNvSpPr>
            <a:spLocks noGrp="1"/>
          </p:cNvSpPr>
          <p:nvPr>
            <p:ph sz="half" idx="2"/>
          </p:nvPr>
        </p:nvSpPr>
        <p:spPr>
          <a:xfrm>
            <a:off x="839788" y="2505075"/>
            <a:ext cx="5157787" cy="368458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5" name="Marcador de tex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Marcador de contenido 5"/>
          <p:cNvSpPr>
            <a:spLocks noGrp="1"/>
          </p:cNvSpPr>
          <p:nvPr>
            <p:ph sz="quarter" idx="4"/>
          </p:nvPr>
        </p:nvSpPr>
        <p:spPr>
          <a:xfrm>
            <a:off x="6172200" y="2505075"/>
            <a:ext cx="5183188" cy="368458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7" name="Marcador de fecha 6"/>
          <p:cNvSpPr>
            <a:spLocks noGrp="1"/>
          </p:cNvSpPr>
          <p:nvPr>
            <p:ph type="dt" sz="half" idx="10"/>
          </p:nvPr>
        </p:nvSpPr>
        <p:spPr/>
        <p:txBody>
          <a:bodyPr/>
          <a:lstStyle/>
          <a:p>
            <a:fld id="{6ECF3C91-94D3-4E65-8B34-4FF817EE17CB}" type="datetimeFigureOut">
              <a:rPr lang="es-CL" smtClean="0"/>
              <a:t>08-04-2021</a:t>
            </a:fld>
            <a:endParaRPr lang="es-CL"/>
          </a:p>
        </p:txBody>
      </p:sp>
      <p:sp>
        <p:nvSpPr>
          <p:cNvPr id="8" name="Marcador de pie de página 7"/>
          <p:cNvSpPr>
            <a:spLocks noGrp="1"/>
          </p:cNvSpPr>
          <p:nvPr>
            <p:ph type="ftr" sz="quarter" idx="11"/>
          </p:nvPr>
        </p:nvSpPr>
        <p:spPr/>
        <p:txBody>
          <a:bodyPr/>
          <a:lstStyle/>
          <a:p>
            <a:endParaRPr lang="es-CL"/>
          </a:p>
        </p:txBody>
      </p:sp>
      <p:sp>
        <p:nvSpPr>
          <p:cNvPr id="9" name="Marcador de número de diapositiva 8"/>
          <p:cNvSpPr>
            <a:spLocks noGrp="1"/>
          </p:cNvSpPr>
          <p:nvPr>
            <p:ph type="sldNum" sz="quarter" idx="12"/>
          </p:nvPr>
        </p:nvSpPr>
        <p:spPr/>
        <p:txBody>
          <a:bodyPr/>
          <a:lstStyle/>
          <a:p>
            <a:fld id="{869FDF46-B3FC-4A12-9F80-CBC4DC37E2E9}" type="slidenum">
              <a:rPr lang="es-CL" smtClean="0"/>
              <a:t>‹Nº›</a:t>
            </a:fld>
            <a:endParaRPr lang="es-CL"/>
          </a:p>
        </p:txBody>
      </p:sp>
    </p:spTree>
    <p:extLst>
      <p:ext uri="{BB962C8B-B14F-4D97-AF65-F5344CB8AC3E}">
        <p14:creationId xmlns:p14="http://schemas.microsoft.com/office/powerpoint/2010/main" val="17554789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CL"/>
          </a:p>
        </p:txBody>
      </p:sp>
      <p:sp>
        <p:nvSpPr>
          <p:cNvPr id="3" name="Marcador de fecha 2"/>
          <p:cNvSpPr>
            <a:spLocks noGrp="1"/>
          </p:cNvSpPr>
          <p:nvPr>
            <p:ph type="dt" sz="half" idx="10"/>
          </p:nvPr>
        </p:nvSpPr>
        <p:spPr/>
        <p:txBody>
          <a:bodyPr/>
          <a:lstStyle/>
          <a:p>
            <a:fld id="{6ECF3C91-94D3-4E65-8B34-4FF817EE17CB}" type="datetimeFigureOut">
              <a:rPr lang="es-CL" smtClean="0"/>
              <a:t>08-04-2021</a:t>
            </a:fld>
            <a:endParaRPr lang="es-CL"/>
          </a:p>
        </p:txBody>
      </p:sp>
      <p:sp>
        <p:nvSpPr>
          <p:cNvPr id="4" name="Marcador de pie de página 3"/>
          <p:cNvSpPr>
            <a:spLocks noGrp="1"/>
          </p:cNvSpPr>
          <p:nvPr>
            <p:ph type="ftr" sz="quarter" idx="11"/>
          </p:nvPr>
        </p:nvSpPr>
        <p:spPr/>
        <p:txBody>
          <a:bodyPr/>
          <a:lstStyle/>
          <a:p>
            <a:endParaRPr lang="es-CL"/>
          </a:p>
        </p:txBody>
      </p:sp>
      <p:sp>
        <p:nvSpPr>
          <p:cNvPr id="5" name="Marcador de número de diapositiva 4"/>
          <p:cNvSpPr>
            <a:spLocks noGrp="1"/>
          </p:cNvSpPr>
          <p:nvPr>
            <p:ph type="sldNum" sz="quarter" idx="12"/>
          </p:nvPr>
        </p:nvSpPr>
        <p:spPr/>
        <p:txBody>
          <a:bodyPr/>
          <a:lstStyle/>
          <a:p>
            <a:fld id="{869FDF46-B3FC-4A12-9F80-CBC4DC37E2E9}" type="slidenum">
              <a:rPr lang="es-CL" smtClean="0"/>
              <a:t>‹Nº›</a:t>
            </a:fld>
            <a:endParaRPr lang="es-CL"/>
          </a:p>
        </p:txBody>
      </p:sp>
    </p:spTree>
    <p:extLst>
      <p:ext uri="{BB962C8B-B14F-4D97-AF65-F5344CB8AC3E}">
        <p14:creationId xmlns:p14="http://schemas.microsoft.com/office/powerpoint/2010/main" val="38411877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6ECF3C91-94D3-4E65-8B34-4FF817EE17CB}" type="datetimeFigureOut">
              <a:rPr lang="es-CL" smtClean="0"/>
              <a:t>08-04-2021</a:t>
            </a:fld>
            <a:endParaRPr lang="es-CL"/>
          </a:p>
        </p:txBody>
      </p:sp>
      <p:sp>
        <p:nvSpPr>
          <p:cNvPr id="3" name="Marcador de pie de página 2"/>
          <p:cNvSpPr>
            <a:spLocks noGrp="1"/>
          </p:cNvSpPr>
          <p:nvPr>
            <p:ph type="ftr" sz="quarter" idx="11"/>
          </p:nvPr>
        </p:nvSpPr>
        <p:spPr/>
        <p:txBody>
          <a:bodyPr/>
          <a:lstStyle/>
          <a:p>
            <a:endParaRPr lang="es-CL"/>
          </a:p>
        </p:txBody>
      </p:sp>
      <p:sp>
        <p:nvSpPr>
          <p:cNvPr id="4" name="Marcador de número de diapositiva 3"/>
          <p:cNvSpPr>
            <a:spLocks noGrp="1"/>
          </p:cNvSpPr>
          <p:nvPr>
            <p:ph type="sldNum" sz="quarter" idx="12"/>
          </p:nvPr>
        </p:nvSpPr>
        <p:spPr/>
        <p:txBody>
          <a:bodyPr/>
          <a:lstStyle/>
          <a:p>
            <a:fld id="{869FDF46-B3FC-4A12-9F80-CBC4DC37E2E9}" type="slidenum">
              <a:rPr lang="es-CL" smtClean="0"/>
              <a:t>‹Nº›</a:t>
            </a:fld>
            <a:endParaRPr lang="es-CL"/>
          </a:p>
        </p:txBody>
      </p:sp>
    </p:spTree>
    <p:extLst>
      <p:ext uri="{BB962C8B-B14F-4D97-AF65-F5344CB8AC3E}">
        <p14:creationId xmlns:p14="http://schemas.microsoft.com/office/powerpoint/2010/main" val="36356517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L"/>
          </a:p>
        </p:txBody>
      </p:sp>
      <p:sp>
        <p:nvSpPr>
          <p:cNvPr id="3" name="Marcador de conteni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el estilo de texto del patrón</a:t>
            </a:r>
          </a:p>
        </p:txBody>
      </p:sp>
      <p:sp>
        <p:nvSpPr>
          <p:cNvPr id="5" name="Marcador de fecha 4"/>
          <p:cNvSpPr>
            <a:spLocks noGrp="1"/>
          </p:cNvSpPr>
          <p:nvPr>
            <p:ph type="dt" sz="half" idx="10"/>
          </p:nvPr>
        </p:nvSpPr>
        <p:spPr/>
        <p:txBody>
          <a:bodyPr/>
          <a:lstStyle/>
          <a:p>
            <a:fld id="{6ECF3C91-94D3-4E65-8B34-4FF817EE17CB}" type="datetimeFigureOut">
              <a:rPr lang="es-CL" smtClean="0"/>
              <a:t>08-04-2021</a:t>
            </a:fld>
            <a:endParaRPr lang="es-CL"/>
          </a:p>
        </p:txBody>
      </p:sp>
      <p:sp>
        <p:nvSpPr>
          <p:cNvPr id="6" name="Marcador de pie de página 5"/>
          <p:cNvSpPr>
            <a:spLocks noGrp="1"/>
          </p:cNvSpPr>
          <p:nvPr>
            <p:ph type="ftr" sz="quarter" idx="11"/>
          </p:nvPr>
        </p:nvSpPr>
        <p:spPr/>
        <p:txBody>
          <a:bodyPr/>
          <a:lstStyle/>
          <a:p>
            <a:endParaRPr lang="es-CL"/>
          </a:p>
        </p:txBody>
      </p:sp>
      <p:sp>
        <p:nvSpPr>
          <p:cNvPr id="7" name="Marcador de número de diapositiva 6"/>
          <p:cNvSpPr>
            <a:spLocks noGrp="1"/>
          </p:cNvSpPr>
          <p:nvPr>
            <p:ph type="sldNum" sz="quarter" idx="12"/>
          </p:nvPr>
        </p:nvSpPr>
        <p:spPr/>
        <p:txBody>
          <a:bodyPr/>
          <a:lstStyle/>
          <a:p>
            <a:fld id="{869FDF46-B3FC-4A12-9F80-CBC4DC37E2E9}" type="slidenum">
              <a:rPr lang="es-CL" smtClean="0"/>
              <a:t>‹Nº›</a:t>
            </a:fld>
            <a:endParaRPr lang="es-CL"/>
          </a:p>
        </p:txBody>
      </p:sp>
    </p:spTree>
    <p:extLst>
      <p:ext uri="{BB962C8B-B14F-4D97-AF65-F5344CB8AC3E}">
        <p14:creationId xmlns:p14="http://schemas.microsoft.com/office/powerpoint/2010/main" val="24288987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L"/>
          </a:p>
        </p:txBody>
      </p:sp>
      <p:sp>
        <p:nvSpPr>
          <p:cNvPr id="3" name="Marcador de posición de imagen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L"/>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el estilo de texto del patrón</a:t>
            </a:r>
          </a:p>
        </p:txBody>
      </p:sp>
      <p:sp>
        <p:nvSpPr>
          <p:cNvPr id="5" name="Marcador de fecha 4"/>
          <p:cNvSpPr>
            <a:spLocks noGrp="1"/>
          </p:cNvSpPr>
          <p:nvPr>
            <p:ph type="dt" sz="half" idx="10"/>
          </p:nvPr>
        </p:nvSpPr>
        <p:spPr/>
        <p:txBody>
          <a:bodyPr/>
          <a:lstStyle/>
          <a:p>
            <a:fld id="{6ECF3C91-94D3-4E65-8B34-4FF817EE17CB}" type="datetimeFigureOut">
              <a:rPr lang="es-CL" smtClean="0"/>
              <a:t>08-04-2021</a:t>
            </a:fld>
            <a:endParaRPr lang="es-CL"/>
          </a:p>
        </p:txBody>
      </p:sp>
      <p:sp>
        <p:nvSpPr>
          <p:cNvPr id="6" name="Marcador de pie de página 5"/>
          <p:cNvSpPr>
            <a:spLocks noGrp="1"/>
          </p:cNvSpPr>
          <p:nvPr>
            <p:ph type="ftr" sz="quarter" idx="11"/>
          </p:nvPr>
        </p:nvSpPr>
        <p:spPr/>
        <p:txBody>
          <a:bodyPr/>
          <a:lstStyle/>
          <a:p>
            <a:endParaRPr lang="es-CL"/>
          </a:p>
        </p:txBody>
      </p:sp>
      <p:sp>
        <p:nvSpPr>
          <p:cNvPr id="7" name="Marcador de número de diapositiva 6"/>
          <p:cNvSpPr>
            <a:spLocks noGrp="1"/>
          </p:cNvSpPr>
          <p:nvPr>
            <p:ph type="sldNum" sz="quarter" idx="12"/>
          </p:nvPr>
        </p:nvSpPr>
        <p:spPr/>
        <p:txBody>
          <a:bodyPr/>
          <a:lstStyle/>
          <a:p>
            <a:fld id="{869FDF46-B3FC-4A12-9F80-CBC4DC37E2E9}" type="slidenum">
              <a:rPr lang="es-CL" smtClean="0"/>
              <a:t>‹Nº›</a:t>
            </a:fld>
            <a:endParaRPr lang="es-CL"/>
          </a:p>
        </p:txBody>
      </p:sp>
    </p:spTree>
    <p:extLst>
      <p:ext uri="{BB962C8B-B14F-4D97-AF65-F5344CB8AC3E}">
        <p14:creationId xmlns:p14="http://schemas.microsoft.com/office/powerpoint/2010/main" val="17819912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CL"/>
          </a:p>
        </p:txBody>
      </p:sp>
      <p:sp>
        <p:nvSpPr>
          <p:cNvPr id="3"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4" name="Marcador de fech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ECF3C91-94D3-4E65-8B34-4FF817EE17CB}" type="datetimeFigureOut">
              <a:rPr lang="es-CL" smtClean="0"/>
              <a:t>08-04-2021</a:t>
            </a:fld>
            <a:endParaRPr lang="es-CL"/>
          </a:p>
        </p:txBody>
      </p:sp>
      <p:sp>
        <p:nvSpPr>
          <p:cNvPr id="5" name="Marcador de pie de pá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L"/>
          </a:p>
        </p:txBody>
      </p:sp>
      <p:sp>
        <p:nvSpPr>
          <p:cNvPr id="6" name="Marcador de número de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69FDF46-B3FC-4A12-9F80-CBC4DC37E2E9}" type="slidenum">
              <a:rPr lang="es-CL" smtClean="0"/>
              <a:t>‹Nº›</a:t>
            </a:fld>
            <a:endParaRPr lang="es-CL"/>
          </a:p>
        </p:txBody>
      </p:sp>
    </p:spTree>
    <p:extLst>
      <p:ext uri="{BB962C8B-B14F-4D97-AF65-F5344CB8AC3E}">
        <p14:creationId xmlns:p14="http://schemas.microsoft.com/office/powerpoint/2010/main" val="127427640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jpe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jpeg"/><Relationship Id="rId9" Type="http://schemas.openxmlformats.org/officeDocument/2006/relationships/image" Target="../media/image8.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18.jpe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22.jpe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26.jpeg"/><Relationship Id="rId5" Type="http://schemas.openxmlformats.org/officeDocument/2006/relationships/image" Target="../media/image25.jpeg"/><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26.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21.xml"/><Relationship Id="rId1" Type="http://schemas.openxmlformats.org/officeDocument/2006/relationships/slideLayout" Target="../slideLayouts/slideLayout1.xml"/><Relationship Id="rId5" Type="http://schemas.openxmlformats.org/officeDocument/2006/relationships/image" Target="../media/image32.jpeg"/><Relationship Id="rId4" Type="http://schemas.openxmlformats.org/officeDocument/2006/relationships/image" Target="../media/image31.jpeg"/></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2.xml"/><Relationship Id="rId1" Type="http://schemas.openxmlformats.org/officeDocument/2006/relationships/slideLayout" Target="../slideLayouts/slideLayout1.xml"/><Relationship Id="rId5" Type="http://schemas.openxmlformats.org/officeDocument/2006/relationships/image" Target="../media/image35.png"/><Relationship Id="rId4" Type="http://schemas.openxmlformats.org/officeDocument/2006/relationships/image" Target="../media/image34.jpeg"/></Relationships>
</file>

<file path=ppt/slides/_rels/slide28.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39.png"/><Relationship Id="rId5" Type="http://schemas.openxmlformats.org/officeDocument/2006/relationships/image" Target="../media/image38.jpeg"/><Relationship Id="rId4" Type="http://schemas.openxmlformats.org/officeDocument/2006/relationships/image" Target="../media/image37.jpeg"/></Relationships>
</file>

<file path=ppt/slides/_rels/slide33.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image" Target="../media/image43.png"/><Relationship Id="rId5" Type="http://schemas.openxmlformats.org/officeDocument/2006/relationships/image" Target="../media/image42.jpeg"/><Relationship Id="rId4" Type="http://schemas.openxmlformats.org/officeDocument/2006/relationships/image" Target="../media/image41.jpeg"/></Relationships>
</file>

<file path=ppt/slides/_rels/slide34.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notesSlide" Target="../notesSlides/notesSlide27.xml"/><Relationship Id="rId1" Type="http://schemas.openxmlformats.org/officeDocument/2006/relationships/slideLayout" Target="../slideLayouts/slideLayout8.xml"/><Relationship Id="rId6" Type="http://schemas.openxmlformats.org/officeDocument/2006/relationships/image" Target="../media/image49.jpeg"/><Relationship Id="rId11" Type="http://schemas.openxmlformats.org/officeDocument/2006/relationships/image" Target="../media/image54.jpeg"/><Relationship Id="rId5" Type="http://schemas.openxmlformats.org/officeDocument/2006/relationships/image" Target="../media/image48.jpeg"/><Relationship Id="rId10" Type="http://schemas.openxmlformats.org/officeDocument/2006/relationships/image" Target="../media/image53.jpeg"/><Relationship Id="rId4" Type="http://schemas.openxmlformats.org/officeDocument/2006/relationships/image" Target="../media/image47.jpeg"/><Relationship Id="rId9" Type="http://schemas.openxmlformats.org/officeDocument/2006/relationships/image" Target="../media/image52.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29.xml"/><Relationship Id="rId1" Type="http://schemas.openxmlformats.org/officeDocument/2006/relationships/slideLayout" Target="../slideLayouts/slideLayout6.xml"/><Relationship Id="rId4" Type="http://schemas.openxmlformats.org/officeDocument/2006/relationships/image" Target="../media/image56.png"/></Relationships>
</file>

<file path=ppt/slides/_rels/slide37.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hyperlink" Target="http://www.cepal.org/ddpe" TargetMode="External"/><Relationship Id="rId2" Type="http://schemas.openxmlformats.org/officeDocument/2006/relationships/notesSlide" Target="../notesSlides/notesSlide31.xml"/><Relationship Id="rId1" Type="http://schemas.openxmlformats.org/officeDocument/2006/relationships/slideLayout" Target="../slideLayouts/slideLayout12.xml"/><Relationship Id="rId4" Type="http://schemas.openxmlformats.org/officeDocument/2006/relationships/image" Target="../media/image58.jpeg"/></Relationships>
</file>

<file path=ppt/slides/_rels/slide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1.xml"/><Relationship Id="rId5" Type="http://schemas.openxmlformats.org/officeDocument/2006/relationships/image" Target="../media/image17.jpeg"/><Relationship Id="rId4" Type="http://schemas.openxmlformats.org/officeDocument/2006/relationships/image" Target="../media/image16.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27BDFED6-6E33-4606-AFE2-886ADB1C01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12" descr="FIESTA DE LA CASTAÑA COMUNA EL CARMEN... &quot; PASEO ARAUCO CHILLAN-CHILE &quot; |  &quot;Mi Blog&quot;... Blog Cultural y Social.">
            <a:extLst>
              <a:ext uri="{FF2B5EF4-FFF2-40B4-BE49-F238E27FC236}">
                <a16:creationId xmlns:a16="http://schemas.microsoft.com/office/drawing/2014/main" id="{D9396148-13FC-4BB0-82B9-773EB9CD243A}"/>
              </a:ext>
            </a:extLst>
          </p:cNvPr>
          <p:cNvPicPr>
            <a:picLocks noChangeAspect="1" noChangeArrowheads="1"/>
          </p:cNvPicPr>
          <p:nvPr/>
        </p:nvPicPr>
        <p:blipFill rotWithShape="1">
          <a:blip r:embed="rId3" cstate="print">
            <a:alphaModFix/>
            <a:extLst>
              <a:ext uri="{28A0092B-C50C-407E-A947-70E740481C1C}">
                <a14:useLocalDpi xmlns:a14="http://schemas.microsoft.com/office/drawing/2010/main" val="0"/>
              </a:ext>
            </a:extLst>
          </a:blip>
          <a:srcRect t="17229" r="-1" b="18556"/>
          <a:stretch/>
        </p:blipFill>
        <p:spPr bwMode="auto">
          <a:xfrm>
            <a:off x="4547937" y="-5"/>
            <a:ext cx="7644062" cy="3681406"/>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El Carmen celebró su Gran Fiesta de la Castaña 2019 - YouTube">
            <a:extLst>
              <a:ext uri="{FF2B5EF4-FFF2-40B4-BE49-F238E27FC236}">
                <a16:creationId xmlns:a16="http://schemas.microsoft.com/office/drawing/2014/main" id="{DCAB964C-4156-4C18-B6F0-1E22EB8D5ED2}"/>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10814" r="-1" b="15307"/>
          <a:stretch/>
        </p:blipFill>
        <p:spPr bwMode="auto">
          <a:xfrm>
            <a:off x="4547937" y="3681405"/>
            <a:ext cx="7644062" cy="3176595"/>
          </a:xfrm>
          <a:prstGeom prst="rect">
            <a:avLst/>
          </a:prstGeom>
          <a:noFill/>
          <a:extLst>
            <a:ext uri="{909E8E84-426E-40DD-AFC4-6F175D3DCCD1}">
              <a14:hiddenFill xmlns:a14="http://schemas.microsoft.com/office/drawing/2010/main">
                <a:solidFill>
                  <a:srgbClr val="FFFFFF"/>
                </a:solidFill>
              </a14:hiddenFill>
            </a:ext>
          </a:extLst>
        </p:spPr>
      </p:pic>
      <p:sp>
        <p:nvSpPr>
          <p:cNvPr id="73" name="Rectangle 72">
            <a:extLst>
              <a:ext uri="{FF2B5EF4-FFF2-40B4-BE49-F238E27FC236}">
                <a16:creationId xmlns:a16="http://schemas.microsoft.com/office/drawing/2014/main" id="{890DEF05-784E-4B61-89E4-04C4ECF4E5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36000">
                <a:schemeClr val="tx1">
                  <a:lumMod val="95000"/>
                  <a:lumOff val="5000"/>
                </a:schemeClr>
              </a:gs>
              <a:gs pos="81000">
                <a:schemeClr val="tx1">
                  <a:lumMod val="95000"/>
                  <a:lumOff val="5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ángulo 1"/>
          <p:cNvSpPr/>
          <p:nvPr/>
        </p:nvSpPr>
        <p:spPr>
          <a:xfrm>
            <a:off x="978882" y="1055087"/>
            <a:ext cx="5421921" cy="4642326"/>
          </a:xfrm>
          <a:prstGeom prst="rect">
            <a:avLst/>
          </a:prstGeom>
        </p:spPr>
        <p:txBody>
          <a:bodyPr vert="horz" lIns="91440" tIns="45720" rIns="91440" bIns="45720" rtlCol="0" anchor="b">
            <a:normAutofit fontScale="85000" lnSpcReduction="20000"/>
          </a:bodyPr>
          <a:lstStyle/>
          <a:p>
            <a:pPr algn="ctr"/>
            <a:endParaRPr lang="en-US" sz="3800" kern="1200" dirty="0">
              <a:solidFill>
                <a:schemeClr val="bg1"/>
              </a:solidFill>
              <a:latin typeface="+mj-lt"/>
              <a:ea typeface="+mj-ea"/>
              <a:cs typeface="+mj-cs"/>
            </a:endParaRPr>
          </a:p>
          <a:p>
            <a:pPr algn="ctr"/>
            <a:r>
              <a:rPr lang="en-US" sz="3800" kern="1200" dirty="0">
                <a:solidFill>
                  <a:schemeClr val="bg1"/>
                </a:solidFill>
                <a:latin typeface="+mj-lt"/>
                <a:ea typeface="+mj-ea"/>
                <a:cs typeface="+mj-cs"/>
              </a:rPr>
              <a:t> </a:t>
            </a:r>
            <a:r>
              <a:rPr lang="es-ES_tradnl" altLang="fr-FR" sz="4200" b="1" dirty="0">
                <a:solidFill>
                  <a:schemeClr val="bg1"/>
                </a:solidFill>
              </a:rPr>
              <a:t>DIGITALIZACIÓN DE LA AGRICULTURA COMO MOTOR DE LA TRANSICIÓN AGROECOLÓGICA EN AMÉRICA LATINA</a:t>
            </a:r>
          </a:p>
          <a:p>
            <a:pPr algn="ctr"/>
            <a:endParaRPr lang="es-ES_tradnl" altLang="fr-FR" sz="6000" b="1" dirty="0"/>
          </a:p>
          <a:p>
            <a:pPr>
              <a:lnSpc>
                <a:spcPct val="90000"/>
              </a:lnSpc>
              <a:spcBef>
                <a:spcPct val="0"/>
              </a:spcBef>
              <a:spcAft>
                <a:spcPts val="600"/>
              </a:spcAft>
            </a:pPr>
            <a:r>
              <a:rPr lang="en-US" sz="5000" kern="1200" dirty="0">
                <a:solidFill>
                  <a:schemeClr val="bg1"/>
                </a:solidFill>
                <a:latin typeface="+mj-lt"/>
                <a:ea typeface="+mj-ea"/>
                <a:cs typeface="+mj-cs"/>
              </a:rPr>
              <a:t> </a:t>
            </a:r>
            <a:endParaRPr lang="es-ES_tradnl" altLang="fr-FR" sz="2300" b="1" dirty="0">
              <a:solidFill>
                <a:schemeClr val="bg1"/>
              </a:solidFill>
            </a:endParaRPr>
          </a:p>
          <a:p>
            <a:pPr algn="ctr"/>
            <a:r>
              <a:rPr lang="es-ES_tradnl" altLang="fr-FR" b="1" dirty="0">
                <a:solidFill>
                  <a:schemeClr val="bg1"/>
                </a:solidFill>
              </a:rPr>
              <a:t>Octavio Sotomayor</a:t>
            </a:r>
          </a:p>
          <a:p>
            <a:pPr algn="ctr"/>
            <a:r>
              <a:rPr lang="es-ES_tradnl" altLang="fr-FR" b="1" dirty="0">
                <a:solidFill>
                  <a:schemeClr val="bg1"/>
                </a:solidFill>
              </a:rPr>
              <a:t>Unidad de Desarrollo Agrícola y Biodiversidad - CEPAL</a:t>
            </a:r>
          </a:p>
          <a:p>
            <a:pPr algn="ctr"/>
            <a:r>
              <a:rPr lang="es-ES_tradnl" altLang="fr-FR" b="1" dirty="0">
                <a:solidFill>
                  <a:schemeClr val="bg1"/>
                </a:solidFill>
              </a:rPr>
              <a:t>Santiago, 7 de abril  de 2021</a:t>
            </a:r>
          </a:p>
          <a:p>
            <a:pPr algn="ctr"/>
            <a:endParaRPr lang="es-ES_tradnl" altLang="en-US" sz="1200" b="1" dirty="0">
              <a:solidFill>
                <a:schemeClr val="bg1"/>
              </a:solidFill>
              <a:latin typeface="Calibri" panose="020F0502020204030204" pitchFamily="34" charset="0"/>
            </a:endParaRPr>
          </a:p>
          <a:p>
            <a:pPr algn="ctr"/>
            <a:endParaRPr lang="es-ES_tradnl" altLang="en-US" sz="1200" b="1" dirty="0">
              <a:solidFill>
                <a:schemeClr val="bg1"/>
              </a:solidFill>
              <a:latin typeface="Calibri" panose="020F0502020204030204" pitchFamily="34" charset="0"/>
            </a:endParaRPr>
          </a:p>
          <a:p>
            <a:pPr algn="ctr"/>
            <a:endParaRPr lang="es-ES_tradnl" altLang="en-US" sz="1200" b="1" dirty="0">
              <a:solidFill>
                <a:schemeClr val="bg1"/>
              </a:solidFill>
              <a:latin typeface="Calibri" panose="020F0502020204030204" pitchFamily="34" charset="0"/>
            </a:endParaRPr>
          </a:p>
          <a:p>
            <a:pPr algn="ctr"/>
            <a:endParaRPr lang="es-ES_tradnl" altLang="en-US" sz="1200" b="1" dirty="0">
              <a:solidFill>
                <a:schemeClr val="bg1"/>
              </a:solidFill>
              <a:latin typeface="Calibri" panose="020F0502020204030204" pitchFamily="34" charset="0"/>
            </a:endParaRPr>
          </a:p>
          <a:p>
            <a:pPr algn="ctr"/>
            <a:endParaRPr lang="es-ES_tradnl" altLang="en-US" sz="1200" b="1" dirty="0">
              <a:solidFill>
                <a:schemeClr val="bg1"/>
              </a:solidFill>
              <a:latin typeface="Calibri" panose="020F0502020204030204" pitchFamily="34" charset="0"/>
            </a:endParaRPr>
          </a:p>
          <a:p>
            <a:pPr algn="ctr"/>
            <a:endParaRPr lang="es-CL" altLang="en-US" sz="1200" b="1" dirty="0">
              <a:solidFill>
                <a:schemeClr val="bg1"/>
              </a:solidFill>
              <a:latin typeface="Calibri" panose="020F0502020204030204" pitchFamily="34" charset="0"/>
            </a:endParaRPr>
          </a:p>
          <a:p>
            <a:pPr>
              <a:lnSpc>
                <a:spcPct val="90000"/>
              </a:lnSpc>
              <a:spcBef>
                <a:spcPct val="0"/>
              </a:spcBef>
              <a:spcAft>
                <a:spcPts val="600"/>
              </a:spcAft>
            </a:pPr>
            <a:endParaRPr lang="en-US" sz="2000" b="1" dirty="0">
              <a:solidFill>
                <a:schemeClr val="bg1"/>
              </a:solidFill>
              <a:latin typeface="+mj-lt"/>
              <a:ea typeface="+mj-ea"/>
              <a:cs typeface="+mj-cs"/>
            </a:endParaRPr>
          </a:p>
        </p:txBody>
      </p:sp>
      <p:cxnSp>
        <p:nvCxnSpPr>
          <p:cNvPr id="75" name="Straight Connector 74">
            <a:extLst>
              <a:ext uri="{FF2B5EF4-FFF2-40B4-BE49-F238E27FC236}">
                <a16:creationId xmlns:a16="http://schemas.microsoft.com/office/drawing/2014/main" id="{C41BAEC7-F7B0-4224-8B18-8F74B7D87F0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3681408"/>
            <a:ext cx="11353799"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8" name="Imagen 18" descr="Resultado de imagen para cepal logo">
            <a:extLst>
              <a:ext uri="{FF2B5EF4-FFF2-40B4-BE49-F238E27FC236}">
                <a16:creationId xmlns:a16="http://schemas.microsoft.com/office/drawing/2014/main" id="{B1CE6BD6-710F-44CB-ABC1-3CE9B237030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868613" y="6083447"/>
            <a:ext cx="620595" cy="674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ángulo 2">
            <a:extLst>
              <a:ext uri="{FF2B5EF4-FFF2-40B4-BE49-F238E27FC236}">
                <a16:creationId xmlns:a16="http://schemas.microsoft.com/office/drawing/2014/main" id="{A856EAA6-9DC3-4035-A4FE-ED0B47B539D9}"/>
              </a:ext>
            </a:extLst>
          </p:cNvPr>
          <p:cNvSpPr/>
          <p:nvPr/>
        </p:nvSpPr>
        <p:spPr>
          <a:xfrm>
            <a:off x="219704" y="5065096"/>
            <a:ext cx="7386105" cy="773673"/>
          </a:xfrm>
          <a:prstGeom prst="rect">
            <a:avLst/>
          </a:prstGeom>
        </p:spPr>
        <p:txBody>
          <a:bodyPr wrap="square">
            <a:spAutoFit/>
          </a:bodyPr>
          <a:lstStyle/>
          <a:p>
            <a:pPr algn="ctr" fontAlgn="base">
              <a:lnSpc>
                <a:spcPct val="107000"/>
              </a:lnSpc>
              <a:spcAft>
                <a:spcPts val="800"/>
              </a:spcAft>
            </a:pPr>
            <a:r>
              <a:rPr lang="es-CL" sz="1400" b="1" dirty="0">
                <a:solidFill>
                  <a:schemeClr val="bg1"/>
                </a:solidFill>
                <a:latin typeface="Calibri" panose="020F0502020204030204" pitchFamily="34" charset="0"/>
                <a:ea typeface="Times New Roman" panose="02020603050405020304" pitchFamily="18" charset="0"/>
                <a:cs typeface="Calibri" panose="020F0502020204030204" pitchFamily="34" charset="0"/>
              </a:rPr>
              <a:t>Ciclo de seminarios sobre el uso de tecnologías digitales para la prestación de servicios ATER y mercadeo de productos de la agricultura familiar: Experiencias en América Latina y el Caribe y en otras regiones del mundo</a:t>
            </a:r>
            <a:endParaRPr lang="es-CL" sz="12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p:txBody>
      </p:sp>
      <p:pic>
        <p:nvPicPr>
          <p:cNvPr id="10" name="Imagen 9" descr="Sector agropecuario de Chile contribuye con la construcción del plan de  trabajo del IICA">
            <a:extLst>
              <a:ext uri="{FF2B5EF4-FFF2-40B4-BE49-F238E27FC236}">
                <a16:creationId xmlns:a16="http://schemas.microsoft.com/office/drawing/2014/main" id="{2960CE57-FBB1-4D99-AD23-8E027930EFFC}"/>
              </a:ext>
            </a:extLst>
          </p:cNvPr>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348156" y="6139061"/>
            <a:ext cx="927723" cy="467514"/>
          </a:xfrm>
          <a:prstGeom prst="rect">
            <a:avLst/>
          </a:prstGeom>
          <a:noFill/>
          <a:ln>
            <a:noFill/>
          </a:ln>
        </p:spPr>
      </p:pic>
      <p:pic>
        <p:nvPicPr>
          <p:cNvPr id="11" name="Imagen 10" descr="Adquisición de Fertilizantes - IHRPP">
            <a:extLst>
              <a:ext uri="{FF2B5EF4-FFF2-40B4-BE49-F238E27FC236}">
                <a16:creationId xmlns:a16="http://schemas.microsoft.com/office/drawing/2014/main" id="{07DF7DD6-7D77-4FA9-8B81-CECADF0D5806}"/>
              </a:ext>
            </a:extLst>
          </p:cNvPr>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810019" y="6089383"/>
            <a:ext cx="620595" cy="663118"/>
          </a:xfrm>
          <a:prstGeom prst="rect">
            <a:avLst/>
          </a:prstGeom>
          <a:noFill/>
          <a:ln>
            <a:noFill/>
          </a:ln>
        </p:spPr>
      </p:pic>
      <p:pic>
        <p:nvPicPr>
          <p:cNvPr id="12" name="Imagen 11" descr="Asociación Argentina de Extensión Rural">
            <a:extLst>
              <a:ext uri="{FF2B5EF4-FFF2-40B4-BE49-F238E27FC236}">
                <a16:creationId xmlns:a16="http://schemas.microsoft.com/office/drawing/2014/main" id="{EF18D373-3417-407F-AF40-4AF297D30146}"/>
              </a:ext>
            </a:extLst>
          </p:cNvPr>
          <p:cNvPicPr/>
          <p:nvPr/>
        </p:nvPicPr>
        <p:blipFill>
          <a:blip r:embed="rId8">
            <a:extLst>
              <a:ext uri="{28A0092B-C50C-407E-A947-70E740481C1C}">
                <a14:useLocalDpi xmlns:a14="http://schemas.microsoft.com/office/drawing/2010/main" val="0"/>
              </a:ext>
            </a:extLst>
          </a:blip>
          <a:srcRect/>
          <a:stretch>
            <a:fillRect/>
          </a:stretch>
        </p:blipFill>
        <p:spPr bwMode="auto">
          <a:xfrm>
            <a:off x="4825017" y="6201668"/>
            <a:ext cx="1673585" cy="458297"/>
          </a:xfrm>
          <a:prstGeom prst="rect">
            <a:avLst/>
          </a:prstGeom>
          <a:noFill/>
          <a:ln>
            <a:noFill/>
          </a:ln>
        </p:spPr>
      </p:pic>
      <p:pic>
        <p:nvPicPr>
          <p:cNvPr id="15" name="Picture 2" descr="Brasil. Gobierno va a acelerar la regularización de la tierra y entregar  600 mil títulos | ¡ Revista Agrollanos !">
            <a:extLst>
              <a:ext uri="{FF2B5EF4-FFF2-40B4-BE49-F238E27FC236}">
                <a16:creationId xmlns:a16="http://schemas.microsoft.com/office/drawing/2014/main" id="{CD9D13AA-DAFB-4EB8-A093-6A2C65152243}"/>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790672" y="6139061"/>
            <a:ext cx="1015649" cy="5564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6669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p:cNvSpPr/>
          <p:nvPr/>
        </p:nvSpPr>
        <p:spPr>
          <a:xfrm>
            <a:off x="4933370" y="339771"/>
            <a:ext cx="2909386" cy="584775"/>
          </a:xfrm>
          <a:prstGeom prst="rect">
            <a:avLst/>
          </a:prstGeom>
        </p:spPr>
        <p:txBody>
          <a:bodyPr wrap="none">
            <a:spAutoFit/>
          </a:bodyPr>
          <a:lstStyle/>
          <a:p>
            <a:r>
              <a:rPr lang="es-CL" sz="3200" dirty="0"/>
              <a:t> </a:t>
            </a:r>
            <a:r>
              <a:rPr lang="es-CL" sz="3200" b="1" dirty="0">
                <a:solidFill>
                  <a:srgbClr val="C00000"/>
                </a:solidFill>
              </a:rPr>
              <a:t>Aprender a ver </a:t>
            </a:r>
          </a:p>
        </p:txBody>
      </p:sp>
      <p:graphicFrame>
        <p:nvGraphicFramePr>
          <p:cNvPr id="2" name="Tabla 1">
            <a:extLst>
              <a:ext uri="{FF2B5EF4-FFF2-40B4-BE49-F238E27FC236}">
                <a16:creationId xmlns:a16="http://schemas.microsoft.com/office/drawing/2014/main" id="{4475EC17-B94C-465C-A0DA-73D386B635C0}"/>
              </a:ext>
            </a:extLst>
          </p:cNvPr>
          <p:cNvGraphicFramePr>
            <a:graphicFrameLocks noGrp="1"/>
          </p:cNvGraphicFramePr>
          <p:nvPr>
            <p:extLst>
              <p:ext uri="{D42A27DB-BD31-4B8C-83A1-F6EECF244321}">
                <p14:modId xmlns:p14="http://schemas.microsoft.com/office/powerpoint/2010/main" val="2701377997"/>
              </p:ext>
            </p:extLst>
          </p:nvPr>
        </p:nvGraphicFramePr>
        <p:xfrm>
          <a:off x="87929" y="1249339"/>
          <a:ext cx="11888052" cy="5444737"/>
        </p:xfrm>
        <a:graphic>
          <a:graphicData uri="http://schemas.openxmlformats.org/drawingml/2006/table">
            <a:tbl>
              <a:tblPr firstRow="1" firstCol="1" bandRow="1">
                <a:tableStyleId>{5C22544A-7EE6-4342-B048-85BDC9FD1C3A}</a:tableStyleId>
              </a:tblPr>
              <a:tblGrid>
                <a:gridCol w="1443520">
                  <a:extLst>
                    <a:ext uri="{9D8B030D-6E8A-4147-A177-3AD203B41FA5}">
                      <a16:colId xmlns:a16="http://schemas.microsoft.com/office/drawing/2014/main" val="3682836143"/>
                    </a:ext>
                  </a:extLst>
                </a:gridCol>
                <a:gridCol w="10444532">
                  <a:extLst>
                    <a:ext uri="{9D8B030D-6E8A-4147-A177-3AD203B41FA5}">
                      <a16:colId xmlns:a16="http://schemas.microsoft.com/office/drawing/2014/main" val="1831521392"/>
                    </a:ext>
                  </a:extLst>
                </a:gridCol>
              </a:tblGrid>
              <a:tr h="140675">
                <a:tc>
                  <a:txBody>
                    <a:bodyPr/>
                    <a:lstStyle/>
                    <a:p>
                      <a:pPr>
                        <a:lnSpc>
                          <a:spcPct val="107000"/>
                        </a:lnSpc>
                        <a:spcAft>
                          <a:spcPts val="800"/>
                        </a:spcAft>
                      </a:pPr>
                      <a:r>
                        <a:rPr lang="en-US" sz="1900">
                          <a:solidFill>
                            <a:schemeClr val="tx1"/>
                          </a:solidFill>
                          <a:effectLst/>
                        </a:rPr>
                        <a:t>CATEGORIA</a:t>
                      </a:r>
                      <a:endParaRPr lang="es-CL" sz="19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0435" marR="20435" marT="8284" marB="0">
                    <a:solidFill>
                      <a:schemeClr val="accent2">
                        <a:lumMod val="20000"/>
                        <a:lumOff val="80000"/>
                      </a:schemeClr>
                    </a:solidFill>
                  </a:tcPr>
                </a:tc>
                <a:tc>
                  <a:txBody>
                    <a:bodyPr/>
                    <a:lstStyle/>
                    <a:p>
                      <a:pPr>
                        <a:lnSpc>
                          <a:spcPct val="107000"/>
                        </a:lnSpc>
                        <a:spcAft>
                          <a:spcPts val="800"/>
                        </a:spcAft>
                      </a:pPr>
                      <a:r>
                        <a:rPr lang="en-US" sz="1900" dirty="0">
                          <a:solidFill>
                            <a:schemeClr val="tx1"/>
                          </a:solidFill>
                          <a:effectLst/>
                        </a:rPr>
                        <a:t>DESCRIPCIÓN</a:t>
                      </a:r>
                      <a:endParaRPr lang="es-CL" sz="19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0435" marR="20435" marT="8284" marB="0">
                    <a:solidFill>
                      <a:schemeClr val="accent2">
                        <a:lumMod val="20000"/>
                        <a:lumOff val="80000"/>
                      </a:schemeClr>
                    </a:solidFill>
                  </a:tcPr>
                </a:tc>
                <a:extLst>
                  <a:ext uri="{0D108BD9-81ED-4DB2-BD59-A6C34878D82A}">
                    <a16:rowId xmlns:a16="http://schemas.microsoft.com/office/drawing/2014/main" val="2775651456"/>
                  </a:ext>
                </a:extLst>
              </a:tr>
              <a:tr h="505912">
                <a:tc rowSpan="10">
                  <a:txBody>
                    <a:bodyPr/>
                    <a:lstStyle/>
                    <a:p>
                      <a:pPr>
                        <a:lnSpc>
                          <a:spcPct val="107000"/>
                        </a:lnSpc>
                        <a:spcAft>
                          <a:spcPts val="800"/>
                        </a:spcAft>
                      </a:pPr>
                      <a:r>
                        <a:rPr lang="en-US" sz="1900" dirty="0">
                          <a:solidFill>
                            <a:schemeClr val="tx1"/>
                          </a:solidFill>
                          <a:effectLst/>
                        </a:rPr>
                        <a:t>INSUMOS FÍSICOS</a:t>
                      </a:r>
                      <a:endParaRPr lang="es-CL" sz="19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0435" marR="20435" marT="8284" marB="0">
                    <a:solidFill>
                      <a:schemeClr val="accent2">
                        <a:lumMod val="20000"/>
                        <a:lumOff val="80000"/>
                      </a:schemeClr>
                    </a:solidFill>
                  </a:tcPr>
                </a:tc>
                <a:tc>
                  <a:txBody>
                    <a:bodyPr/>
                    <a:lstStyle/>
                    <a:p>
                      <a:pPr>
                        <a:lnSpc>
                          <a:spcPct val="107000"/>
                        </a:lnSpc>
                        <a:spcAft>
                          <a:spcPts val="800"/>
                        </a:spcAft>
                      </a:pPr>
                      <a:r>
                        <a:rPr lang="es-CL" sz="1900" dirty="0" err="1">
                          <a:solidFill>
                            <a:schemeClr val="tx1"/>
                          </a:solidFill>
                          <a:effectLst/>
                        </a:rPr>
                        <a:t>Amunas</a:t>
                      </a:r>
                      <a:r>
                        <a:rPr lang="es-CL" sz="1900" dirty="0">
                          <a:solidFill>
                            <a:schemeClr val="tx1"/>
                          </a:solidFill>
                          <a:effectLst/>
                        </a:rPr>
                        <a:t> (quechua), </a:t>
                      </a:r>
                      <a:r>
                        <a:rPr lang="es-CL" sz="1900" dirty="0" err="1">
                          <a:solidFill>
                            <a:schemeClr val="tx1"/>
                          </a:solidFill>
                          <a:effectLst/>
                        </a:rPr>
                        <a:t>menokos</a:t>
                      </a:r>
                      <a:r>
                        <a:rPr lang="es-CL" sz="1900" dirty="0">
                          <a:solidFill>
                            <a:schemeClr val="tx1"/>
                          </a:solidFill>
                          <a:effectLst/>
                        </a:rPr>
                        <a:t> (mapuche), puquíos y otras técnicas ancestrales de manejo del agua. Aguas superficiales, </a:t>
                      </a:r>
                      <a:r>
                        <a:rPr lang="es-CL" sz="1900" b="1" dirty="0">
                          <a:solidFill>
                            <a:srgbClr val="FF0000"/>
                          </a:solidFill>
                          <a:effectLst/>
                        </a:rPr>
                        <a:t>aguas lluvias</a:t>
                      </a:r>
                      <a:r>
                        <a:rPr lang="es-CL" sz="1900" dirty="0">
                          <a:solidFill>
                            <a:schemeClr val="tx1"/>
                          </a:solidFill>
                          <a:effectLst/>
                        </a:rPr>
                        <a:t>, aguas subterráneas, aguas grises, neblina, otros recursos hídricos. </a:t>
                      </a:r>
                      <a:endParaRPr lang="es-CL" sz="19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0435" marR="20435" marT="8284" marB="0">
                    <a:solidFill>
                      <a:schemeClr val="accent4">
                        <a:lumMod val="40000"/>
                        <a:lumOff val="60000"/>
                      </a:schemeClr>
                    </a:solidFill>
                  </a:tcPr>
                </a:tc>
                <a:extLst>
                  <a:ext uri="{0D108BD9-81ED-4DB2-BD59-A6C34878D82A}">
                    <a16:rowId xmlns:a16="http://schemas.microsoft.com/office/drawing/2014/main" val="93181733"/>
                  </a:ext>
                </a:extLst>
              </a:tr>
              <a:tr h="505912">
                <a:tc vMerge="1">
                  <a:txBody>
                    <a:bodyPr/>
                    <a:lstStyle/>
                    <a:p>
                      <a:endParaRPr lang="es-CL"/>
                    </a:p>
                  </a:txBody>
                  <a:tcPr/>
                </a:tc>
                <a:tc>
                  <a:txBody>
                    <a:bodyPr/>
                    <a:lstStyle/>
                    <a:p>
                      <a:pPr>
                        <a:lnSpc>
                          <a:spcPct val="107000"/>
                        </a:lnSpc>
                        <a:spcAft>
                          <a:spcPts val="800"/>
                        </a:spcAft>
                      </a:pPr>
                      <a:r>
                        <a:rPr lang="es-CL" sz="1900" dirty="0">
                          <a:solidFill>
                            <a:schemeClr val="tx1"/>
                          </a:solidFill>
                          <a:effectLst/>
                        </a:rPr>
                        <a:t>Infraestructura predial y comunitaria, máquinas y herramientas (compra en común, arriendo, préstamos).</a:t>
                      </a:r>
                      <a:endParaRPr lang="es-CL" sz="19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0435" marR="20435" marT="8284" marB="0">
                    <a:solidFill>
                      <a:schemeClr val="bg1"/>
                    </a:solidFill>
                  </a:tcPr>
                </a:tc>
                <a:extLst>
                  <a:ext uri="{0D108BD9-81ED-4DB2-BD59-A6C34878D82A}">
                    <a16:rowId xmlns:a16="http://schemas.microsoft.com/office/drawing/2014/main" val="1435576980"/>
                  </a:ext>
                </a:extLst>
              </a:tr>
              <a:tr h="505912">
                <a:tc vMerge="1">
                  <a:txBody>
                    <a:bodyPr/>
                    <a:lstStyle/>
                    <a:p>
                      <a:endParaRPr lang="es-CL"/>
                    </a:p>
                  </a:txBody>
                  <a:tcPr/>
                </a:tc>
                <a:tc>
                  <a:txBody>
                    <a:bodyPr/>
                    <a:lstStyle/>
                    <a:p>
                      <a:pPr>
                        <a:lnSpc>
                          <a:spcPct val="107000"/>
                        </a:lnSpc>
                        <a:spcAft>
                          <a:spcPts val="800"/>
                        </a:spcAft>
                      </a:pPr>
                      <a:r>
                        <a:rPr lang="es-CL" sz="1900" b="1" dirty="0">
                          <a:solidFill>
                            <a:srgbClr val="FF0000"/>
                          </a:solidFill>
                          <a:effectLst/>
                        </a:rPr>
                        <a:t>Desechos industriales de otras empresas </a:t>
                      </a:r>
                      <a:r>
                        <a:rPr lang="es-CL" sz="1900" dirty="0">
                          <a:solidFill>
                            <a:schemeClr val="tx1"/>
                          </a:solidFill>
                          <a:effectLst/>
                        </a:rPr>
                        <a:t>(subproductos), que no tienen costos para el donante (y que no se interesa por ellos). </a:t>
                      </a:r>
                      <a:endParaRPr lang="es-CL" sz="19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0435" marR="20435" marT="8284" marB="0">
                    <a:solidFill>
                      <a:schemeClr val="accent4">
                        <a:lumMod val="40000"/>
                        <a:lumOff val="60000"/>
                      </a:schemeClr>
                    </a:solidFill>
                  </a:tcPr>
                </a:tc>
                <a:extLst>
                  <a:ext uri="{0D108BD9-81ED-4DB2-BD59-A6C34878D82A}">
                    <a16:rowId xmlns:a16="http://schemas.microsoft.com/office/drawing/2014/main" val="169245026"/>
                  </a:ext>
                </a:extLst>
              </a:tr>
              <a:tr h="253765">
                <a:tc vMerge="1">
                  <a:txBody>
                    <a:bodyPr/>
                    <a:lstStyle/>
                    <a:p>
                      <a:endParaRPr lang="es-CL"/>
                    </a:p>
                  </a:txBody>
                  <a:tcPr/>
                </a:tc>
                <a:tc>
                  <a:txBody>
                    <a:bodyPr/>
                    <a:lstStyle/>
                    <a:p>
                      <a:pPr>
                        <a:lnSpc>
                          <a:spcPct val="107000"/>
                        </a:lnSpc>
                        <a:spcAft>
                          <a:spcPts val="800"/>
                        </a:spcAft>
                      </a:pPr>
                      <a:r>
                        <a:rPr lang="es-CL" sz="1900" dirty="0">
                          <a:solidFill>
                            <a:schemeClr val="tx1"/>
                          </a:solidFill>
                          <a:effectLst/>
                        </a:rPr>
                        <a:t>Infraestructura, maquinaria y equipos localizados en empresas y otras instituciones.</a:t>
                      </a:r>
                      <a:endParaRPr lang="es-CL" sz="19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0435" marR="20435" marT="8284" marB="0">
                    <a:solidFill>
                      <a:schemeClr val="bg1"/>
                    </a:solidFill>
                  </a:tcPr>
                </a:tc>
                <a:extLst>
                  <a:ext uri="{0D108BD9-81ED-4DB2-BD59-A6C34878D82A}">
                    <a16:rowId xmlns:a16="http://schemas.microsoft.com/office/drawing/2014/main" val="4148992240"/>
                  </a:ext>
                </a:extLst>
              </a:tr>
              <a:tr h="253765">
                <a:tc vMerge="1">
                  <a:txBody>
                    <a:bodyPr/>
                    <a:lstStyle/>
                    <a:p>
                      <a:endParaRPr lang="es-CL"/>
                    </a:p>
                  </a:txBody>
                  <a:tcPr/>
                </a:tc>
                <a:tc>
                  <a:txBody>
                    <a:bodyPr/>
                    <a:lstStyle/>
                    <a:p>
                      <a:pPr>
                        <a:lnSpc>
                          <a:spcPct val="107000"/>
                        </a:lnSpc>
                        <a:spcAft>
                          <a:spcPts val="800"/>
                        </a:spcAft>
                      </a:pPr>
                      <a:r>
                        <a:rPr lang="es-CL" sz="1900" dirty="0">
                          <a:solidFill>
                            <a:schemeClr val="tx1"/>
                          </a:solidFill>
                          <a:effectLst/>
                        </a:rPr>
                        <a:t>Energía renovable (solar, eólica, hídrica, leña seca...).</a:t>
                      </a:r>
                      <a:endParaRPr lang="es-CL" sz="19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0435" marR="20435" marT="8284" marB="0">
                    <a:solidFill>
                      <a:schemeClr val="accent4">
                        <a:lumMod val="40000"/>
                        <a:lumOff val="60000"/>
                      </a:schemeClr>
                    </a:solidFill>
                  </a:tcPr>
                </a:tc>
                <a:extLst>
                  <a:ext uri="{0D108BD9-81ED-4DB2-BD59-A6C34878D82A}">
                    <a16:rowId xmlns:a16="http://schemas.microsoft.com/office/drawing/2014/main" val="3319526571"/>
                  </a:ext>
                </a:extLst>
              </a:tr>
              <a:tr h="505912">
                <a:tc vMerge="1">
                  <a:txBody>
                    <a:bodyPr/>
                    <a:lstStyle/>
                    <a:p>
                      <a:endParaRPr lang="es-CL"/>
                    </a:p>
                  </a:txBody>
                  <a:tcPr/>
                </a:tc>
                <a:tc>
                  <a:txBody>
                    <a:bodyPr/>
                    <a:lstStyle/>
                    <a:p>
                      <a:pPr>
                        <a:lnSpc>
                          <a:spcPct val="107000"/>
                        </a:lnSpc>
                        <a:spcAft>
                          <a:spcPts val="800"/>
                        </a:spcAft>
                      </a:pPr>
                      <a:r>
                        <a:rPr lang="es-CL" sz="1900" dirty="0">
                          <a:solidFill>
                            <a:schemeClr val="tx1"/>
                          </a:solidFill>
                          <a:effectLst/>
                        </a:rPr>
                        <a:t>Productos sanitarios, fertilizantes y otros </a:t>
                      </a:r>
                      <a:r>
                        <a:rPr lang="es-CL" sz="1900" dirty="0" err="1">
                          <a:solidFill>
                            <a:schemeClr val="tx1"/>
                          </a:solidFill>
                          <a:effectLst/>
                        </a:rPr>
                        <a:t>bioinsumos</a:t>
                      </a:r>
                      <a:r>
                        <a:rPr lang="es-CL" sz="1900" dirty="0">
                          <a:solidFill>
                            <a:schemeClr val="tx1"/>
                          </a:solidFill>
                          <a:effectLst/>
                        </a:rPr>
                        <a:t> (preparados en las fincas, agroindustrias y PYMES).</a:t>
                      </a:r>
                      <a:endParaRPr lang="es-CL" sz="19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0435" marR="20435" marT="8284" marB="0">
                    <a:solidFill>
                      <a:schemeClr val="bg1"/>
                    </a:solidFill>
                  </a:tcPr>
                </a:tc>
                <a:extLst>
                  <a:ext uri="{0D108BD9-81ED-4DB2-BD59-A6C34878D82A}">
                    <a16:rowId xmlns:a16="http://schemas.microsoft.com/office/drawing/2014/main" val="4175178168"/>
                  </a:ext>
                </a:extLst>
              </a:tr>
              <a:tr h="758061">
                <a:tc vMerge="1">
                  <a:txBody>
                    <a:bodyPr/>
                    <a:lstStyle/>
                    <a:p>
                      <a:endParaRPr lang="es-CL"/>
                    </a:p>
                  </a:txBody>
                  <a:tcPr/>
                </a:tc>
                <a:tc>
                  <a:txBody>
                    <a:bodyPr/>
                    <a:lstStyle/>
                    <a:p>
                      <a:pPr>
                        <a:lnSpc>
                          <a:spcPct val="107000"/>
                        </a:lnSpc>
                        <a:spcAft>
                          <a:spcPts val="800"/>
                        </a:spcAft>
                      </a:pPr>
                      <a:r>
                        <a:rPr lang="es-CL" sz="1900" dirty="0">
                          <a:solidFill>
                            <a:schemeClr val="tx1"/>
                          </a:solidFill>
                          <a:effectLst/>
                        </a:rPr>
                        <a:t>Semillas tradicionales, frutos del bosque, plantas nativas, microorganismos y otros insumos y productos asociados a la puesta en valor de la biodiversidad (con sus correspondientes mecanismos de gestión).</a:t>
                      </a:r>
                      <a:endParaRPr lang="es-CL" sz="19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0435" marR="20435" marT="8284" marB="0">
                    <a:solidFill>
                      <a:schemeClr val="accent4">
                        <a:lumMod val="40000"/>
                        <a:lumOff val="60000"/>
                      </a:schemeClr>
                    </a:solidFill>
                  </a:tcPr>
                </a:tc>
                <a:extLst>
                  <a:ext uri="{0D108BD9-81ED-4DB2-BD59-A6C34878D82A}">
                    <a16:rowId xmlns:a16="http://schemas.microsoft.com/office/drawing/2014/main" val="1413858541"/>
                  </a:ext>
                </a:extLst>
              </a:tr>
              <a:tr h="253765">
                <a:tc vMerge="1">
                  <a:txBody>
                    <a:bodyPr/>
                    <a:lstStyle/>
                    <a:p>
                      <a:endParaRPr lang="es-CL"/>
                    </a:p>
                  </a:txBody>
                  <a:tcPr/>
                </a:tc>
                <a:tc>
                  <a:txBody>
                    <a:bodyPr/>
                    <a:lstStyle/>
                    <a:p>
                      <a:pPr>
                        <a:lnSpc>
                          <a:spcPct val="107000"/>
                        </a:lnSpc>
                        <a:spcAft>
                          <a:spcPts val="800"/>
                        </a:spcAft>
                      </a:pPr>
                      <a:r>
                        <a:rPr lang="en-US" sz="1900" b="1" dirty="0" err="1">
                          <a:solidFill>
                            <a:srgbClr val="FF0000"/>
                          </a:solidFill>
                          <a:effectLst/>
                        </a:rPr>
                        <a:t>Biomasa</a:t>
                      </a:r>
                      <a:r>
                        <a:rPr lang="en-US" sz="1900" b="1" dirty="0">
                          <a:solidFill>
                            <a:srgbClr val="FF0000"/>
                          </a:solidFill>
                          <a:effectLst/>
                        </a:rPr>
                        <a:t>. </a:t>
                      </a:r>
                      <a:endParaRPr lang="es-CL" sz="1900" b="1"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20435" marR="20435" marT="8284" marB="0">
                    <a:solidFill>
                      <a:schemeClr val="bg1"/>
                    </a:solidFill>
                  </a:tcPr>
                </a:tc>
                <a:extLst>
                  <a:ext uri="{0D108BD9-81ED-4DB2-BD59-A6C34878D82A}">
                    <a16:rowId xmlns:a16="http://schemas.microsoft.com/office/drawing/2014/main" val="3113370608"/>
                  </a:ext>
                </a:extLst>
              </a:tr>
              <a:tr h="505912">
                <a:tc vMerge="1">
                  <a:txBody>
                    <a:bodyPr/>
                    <a:lstStyle/>
                    <a:p>
                      <a:endParaRPr lang="es-CL"/>
                    </a:p>
                  </a:txBody>
                  <a:tcPr/>
                </a:tc>
                <a:tc>
                  <a:txBody>
                    <a:bodyPr/>
                    <a:lstStyle/>
                    <a:p>
                      <a:pPr>
                        <a:lnSpc>
                          <a:spcPct val="107000"/>
                        </a:lnSpc>
                        <a:spcAft>
                          <a:spcPts val="800"/>
                        </a:spcAft>
                      </a:pPr>
                      <a:r>
                        <a:rPr lang="es-CL" sz="1900" b="1" dirty="0">
                          <a:solidFill>
                            <a:srgbClr val="FF0000"/>
                          </a:solidFill>
                          <a:effectLst/>
                        </a:rPr>
                        <a:t>Activos físicos no utilizados, activos ocultos, que nadie ve</a:t>
                      </a:r>
                      <a:r>
                        <a:rPr lang="es-CL" sz="1900" dirty="0">
                          <a:solidFill>
                            <a:schemeClr val="tx1"/>
                          </a:solidFill>
                          <a:effectLst/>
                        </a:rPr>
                        <a:t>. Recursos modestos, trastes, artefactos desechados, retazos de tierra no utilizados, productos o servicios fuera de estándar.</a:t>
                      </a:r>
                      <a:endParaRPr lang="es-CL" sz="19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0435" marR="20435" marT="8284" marB="0">
                    <a:solidFill>
                      <a:schemeClr val="accent4">
                        <a:lumMod val="40000"/>
                        <a:lumOff val="60000"/>
                      </a:schemeClr>
                    </a:solidFill>
                  </a:tcPr>
                </a:tc>
                <a:extLst>
                  <a:ext uri="{0D108BD9-81ED-4DB2-BD59-A6C34878D82A}">
                    <a16:rowId xmlns:a16="http://schemas.microsoft.com/office/drawing/2014/main" val="2203978816"/>
                  </a:ext>
                </a:extLst>
              </a:tr>
              <a:tr h="505912">
                <a:tc vMerge="1">
                  <a:txBody>
                    <a:bodyPr/>
                    <a:lstStyle/>
                    <a:p>
                      <a:endParaRPr lang="es-CL"/>
                    </a:p>
                  </a:txBody>
                  <a:tcPr/>
                </a:tc>
                <a:tc>
                  <a:txBody>
                    <a:bodyPr/>
                    <a:lstStyle/>
                    <a:p>
                      <a:pPr>
                        <a:lnSpc>
                          <a:spcPct val="107000"/>
                        </a:lnSpc>
                        <a:spcAft>
                          <a:spcPts val="800"/>
                        </a:spcAft>
                      </a:pPr>
                      <a:r>
                        <a:rPr lang="es-CL" sz="1900" dirty="0">
                          <a:solidFill>
                            <a:schemeClr val="tx1"/>
                          </a:solidFill>
                          <a:effectLst/>
                        </a:rPr>
                        <a:t>Paisajes, sitios históricos, patrimonio cultural, rutas turísticas, parques nacionales, otros lugares de interés turístico.</a:t>
                      </a:r>
                      <a:endParaRPr lang="es-CL" sz="19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0435" marR="20435" marT="8284" marB="0">
                    <a:solidFill>
                      <a:schemeClr val="bg1"/>
                    </a:solidFill>
                  </a:tcPr>
                </a:tc>
                <a:extLst>
                  <a:ext uri="{0D108BD9-81ED-4DB2-BD59-A6C34878D82A}">
                    <a16:rowId xmlns:a16="http://schemas.microsoft.com/office/drawing/2014/main" val="459882911"/>
                  </a:ext>
                </a:extLst>
              </a:tr>
            </a:tbl>
          </a:graphicData>
        </a:graphic>
      </p:graphicFrame>
      <p:sp>
        <p:nvSpPr>
          <p:cNvPr id="3" name="Rectangle 1">
            <a:extLst>
              <a:ext uri="{FF2B5EF4-FFF2-40B4-BE49-F238E27FC236}">
                <a16:creationId xmlns:a16="http://schemas.microsoft.com/office/drawing/2014/main" id="{9EFBDC3F-C47A-42E1-9198-4831C966005D}"/>
              </a:ext>
            </a:extLst>
          </p:cNvPr>
          <p:cNvSpPr>
            <a:spLocks noChangeArrowheads="1"/>
          </p:cNvSpPr>
          <p:nvPr/>
        </p:nvSpPr>
        <p:spPr bwMode="auto">
          <a:xfrm>
            <a:off x="838200" y="24463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CL"/>
          </a:p>
        </p:txBody>
      </p:sp>
      <p:cxnSp>
        <p:nvCxnSpPr>
          <p:cNvPr id="7" name="Straight Connector 4">
            <a:extLst>
              <a:ext uri="{FF2B5EF4-FFF2-40B4-BE49-F238E27FC236}">
                <a16:creationId xmlns:a16="http://schemas.microsoft.com/office/drawing/2014/main" id="{51C5C073-A1B3-406C-BFBA-5714784F0E1F}"/>
              </a:ext>
            </a:extLst>
          </p:cNvPr>
          <p:cNvCxnSpPr>
            <a:cxnSpLocks/>
          </p:cNvCxnSpPr>
          <p:nvPr/>
        </p:nvCxnSpPr>
        <p:spPr>
          <a:xfrm>
            <a:off x="5081953" y="901987"/>
            <a:ext cx="2567355" cy="0"/>
          </a:xfrm>
          <a:prstGeom prst="line">
            <a:avLst/>
          </a:prstGeom>
          <a:ln w="57150">
            <a:solidFill>
              <a:srgbClr val="C00000"/>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463535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ángulo 6"/>
          <p:cNvSpPr/>
          <p:nvPr/>
        </p:nvSpPr>
        <p:spPr>
          <a:xfrm>
            <a:off x="210672" y="6539258"/>
            <a:ext cx="6096000" cy="265457"/>
          </a:xfrm>
          <a:prstGeom prst="rect">
            <a:avLst/>
          </a:prstGeom>
        </p:spPr>
        <p:txBody>
          <a:bodyPr>
            <a:spAutoFit/>
          </a:bodyPr>
          <a:lstStyle/>
          <a:p>
            <a:pPr algn="just">
              <a:lnSpc>
                <a:spcPct val="107000"/>
              </a:lnSpc>
              <a:spcAft>
                <a:spcPts val="800"/>
              </a:spcAft>
            </a:pPr>
            <a:r>
              <a:rPr lang="es-CL" sz="1100" dirty="0">
                <a:effectLst/>
                <a:latin typeface="Calibri" panose="020F0502020204030204" pitchFamily="34" charset="0"/>
                <a:ea typeface="Calibri" panose="020F0502020204030204" pitchFamily="34" charset="0"/>
                <a:cs typeface="Times New Roman" panose="02020603050405020304" pitchFamily="18" charset="0"/>
              </a:rPr>
              <a:t>Fuente: Elaboración propia, adaptado de Baker, T. y Nelson, R.  </a:t>
            </a:r>
            <a:r>
              <a:rPr lang="en-GB" sz="1100" dirty="0">
                <a:effectLst/>
                <a:latin typeface="Calibri" panose="020F0502020204030204" pitchFamily="34" charset="0"/>
                <a:ea typeface="Calibri" panose="020F0502020204030204" pitchFamily="34" charset="0"/>
                <a:cs typeface="Times New Roman" panose="02020603050405020304" pitchFamily="18" charset="0"/>
              </a:rPr>
              <a:t>(2005). </a:t>
            </a:r>
            <a:endParaRPr lang="es-CL"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 name="Rectángulo 7">
            <a:extLst>
              <a:ext uri="{FF2B5EF4-FFF2-40B4-BE49-F238E27FC236}">
                <a16:creationId xmlns:a16="http://schemas.microsoft.com/office/drawing/2014/main" id="{1F13671F-67EF-4540-8E90-41276EB0FB54}"/>
              </a:ext>
            </a:extLst>
          </p:cNvPr>
          <p:cNvSpPr/>
          <p:nvPr/>
        </p:nvSpPr>
        <p:spPr>
          <a:xfrm>
            <a:off x="4933370" y="339771"/>
            <a:ext cx="2909386" cy="584775"/>
          </a:xfrm>
          <a:prstGeom prst="rect">
            <a:avLst/>
          </a:prstGeom>
        </p:spPr>
        <p:txBody>
          <a:bodyPr wrap="none">
            <a:spAutoFit/>
          </a:bodyPr>
          <a:lstStyle/>
          <a:p>
            <a:r>
              <a:rPr lang="es-CL" sz="3200" dirty="0"/>
              <a:t> </a:t>
            </a:r>
            <a:r>
              <a:rPr lang="es-CL" sz="3200" b="1" dirty="0">
                <a:solidFill>
                  <a:srgbClr val="C00000"/>
                </a:solidFill>
              </a:rPr>
              <a:t>Aprender a ver </a:t>
            </a:r>
          </a:p>
        </p:txBody>
      </p:sp>
      <p:graphicFrame>
        <p:nvGraphicFramePr>
          <p:cNvPr id="2" name="Tabla 1">
            <a:extLst>
              <a:ext uri="{FF2B5EF4-FFF2-40B4-BE49-F238E27FC236}">
                <a16:creationId xmlns:a16="http://schemas.microsoft.com/office/drawing/2014/main" id="{51E79E3C-FAD5-43BB-ADAB-027AF56CD87F}"/>
              </a:ext>
            </a:extLst>
          </p:cNvPr>
          <p:cNvGraphicFramePr>
            <a:graphicFrameLocks noGrp="1"/>
          </p:cNvGraphicFramePr>
          <p:nvPr>
            <p:extLst>
              <p:ext uri="{D42A27DB-BD31-4B8C-83A1-F6EECF244321}">
                <p14:modId xmlns:p14="http://schemas.microsoft.com/office/powerpoint/2010/main" val="4209637767"/>
              </p:ext>
            </p:extLst>
          </p:nvPr>
        </p:nvGraphicFramePr>
        <p:xfrm>
          <a:off x="407377" y="1327118"/>
          <a:ext cx="11377246" cy="5212140"/>
        </p:xfrm>
        <a:graphic>
          <a:graphicData uri="http://schemas.openxmlformats.org/drawingml/2006/table">
            <a:tbl>
              <a:tblPr firstRow="1" firstCol="1" bandRow="1">
                <a:tableStyleId>{5C22544A-7EE6-4342-B048-85BDC9FD1C3A}</a:tableStyleId>
              </a:tblPr>
              <a:tblGrid>
                <a:gridCol w="2091183">
                  <a:extLst>
                    <a:ext uri="{9D8B030D-6E8A-4147-A177-3AD203B41FA5}">
                      <a16:colId xmlns:a16="http://schemas.microsoft.com/office/drawing/2014/main" val="3018465043"/>
                    </a:ext>
                  </a:extLst>
                </a:gridCol>
                <a:gridCol w="9286063">
                  <a:extLst>
                    <a:ext uri="{9D8B030D-6E8A-4147-A177-3AD203B41FA5}">
                      <a16:colId xmlns:a16="http://schemas.microsoft.com/office/drawing/2014/main" val="3293441824"/>
                    </a:ext>
                  </a:extLst>
                </a:gridCol>
              </a:tblGrid>
              <a:tr h="163476">
                <a:tc>
                  <a:txBody>
                    <a:bodyPr/>
                    <a:lstStyle/>
                    <a:p>
                      <a:pPr>
                        <a:lnSpc>
                          <a:spcPct val="107000"/>
                        </a:lnSpc>
                        <a:spcAft>
                          <a:spcPts val="800"/>
                        </a:spcAft>
                      </a:pPr>
                      <a:r>
                        <a:rPr lang="en-US" sz="1900">
                          <a:solidFill>
                            <a:schemeClr val="tx1"/>
                          </a:solidFill>
                          <a:effectLst/>
                        </a:rPr>
                        <a:t>CATEGORIA</a:t>
                      </a:r>
                      <a:endParaRPr lang="es-CL" sz="19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1401" marR="21401" marT="8676" marB="0">
                    <a:solidFill>
                      <a:schemeClr val="accent2">
                        <a:lumMod val="20000"/>
                        <a:lumOff val="80000"/>
                      </a:schemeClr>
                    </a:solidFill>
                  </a:tcPr>
                </a:tc>
                <a:tc>
                  <a:txBody>
                    <a:bodyPr/>
                    <a:lstStyle/>
                    <a:p>
                      <a:pPr>
                        <a:lnSpc>
                          <a:spcPct val="107000"/>
                        </a:lnSpc>
                        <a:spcAft>
                          <a:spcPts val="800"/>
                        </a:spcAft>
                      </a:pPr>
                      <a:r>
                        <a:rPr lang="en-US" sz="1900" dirty="0">
                          <a:solidFill>
                            <a:schemeClr val="tx1"/>
                          </a:solidFill>
                          <a:effectLst/>
                        </a:rPr>
                        <a:t>DESCRIPCIÓN</a:t>
                      </a:r>
                      <a:endParaRPr lang="es-CL" sz="19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1401" marR="21401" marT="8676" marB="0">
                    <a:solidFill>
                      <a:schemeClr val="accent2">
                        <a:lumMod val="20000"/>
                        <a:lumOff val="80000"/>
                      </a:schemeClr>
                    </a:solidFill>
                  </a:tcPr>
                </a:tc>
                <a:extLst>
                  <a:ext uri="{0D108BD9-81ED-4DB2-BD59-A6C34878D82A}">
                    <a16:rowId xmlns:a16="http://schemas.microsoft.com/office/drawing/2014/main" val="3098607621"/>
                  </a:ext>
                </a:extLst>
              </a:tr>
              <a:tr h="163476">
                <a:tc rowSpan="4">
                  <a:txBody>
                    <a:bodyPr/>
                    <a:lstStyle/>
                    <a:p>
                      <a:pPr>
                        <a:lnSpc>
                          <a:spcPct val="107000"/>
                        </a:lnSpc>
                        <a:spcAft>
                          <a:spcPts val="800"/>
                        </a:spcAft>
                      </a:pPr>
                      <a:r>
                        <a:rPr lang="en-US" sz="1900">
                          <a:solidFill>
                            <a:schemeClr val="tx1"/>
                          </a:solidFill>
                          <a:effectLst/>
                        </a:rPr>
                        <a:t>FUERZA DE TRABAJO</a:t>
                      </a:r>
                      <a:endParaRPr lang="es-CL" sz="19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1401" marR="21401" marT="8676" marB="0">
                    <a:solidFill>
                      <a:schemeClr val="accent2">
                        <a:lumMod val="20000"/>
                        <a:lumOff val="80000"/>
                      </a:schemeClr>
                    </a:solidFill>
                  </a:tcPr>
                </a:tc>
                <a:tc>
                  <a:txBody>
                    <a:bodyPr/>
                    <a:lstStyle/>
                    <a:p>
                      <a:pPr>
                        <a:lnSpc>
                          <a:spcPct val="107000"/>
                        </a:lnSpc>
                        <a:spcAft>
                          <a:spcPts val="800"/>
                        </a:spcAft>
                      </a:pPr>
                      <a:r>
                        <a:rPr lang="en-US" sz="1900" dirty="0" err="1">
                          <a:solidFill>
                            <a:schemeClr val="tx1"/>
                          </a:solidFill>
                          <a:effectLst/>
                        </a:rPr>
                        <a:t>Fuerza</a:t>
                      </a:r>
                      <a:r>
                        <a:rPr lang="en-US" sz="1900" dirty="0">
                          <a:solidFill>
                            <a:schemeClr val="tx1"/>
                          </a:solidFill>
                          <a:effectLst/>
                        </a:rPr>
                        <a:t> de </a:t>
                      </a:r>
                      <a:r>
                        <a:rPr lang="en-US" sz="1900" dirty="0" err="1">
                          <a:solidFill>
                            <a:schemeClr val="tx1"/>
                          </a:solidFill>
                          <a:effectLst/>
                        </a:rPr>
                        <a:t>trabajo</a:t>
                      </a:r>
                      <a:r>
                        <a:rPr lang="en-US" sz="1900" dirty="0">
                          <a:solidFill>
                            <a:schemeClr val="tx1"/>
                          </a:solidFill>
                          <a:effectLst/>
                        </a:rPr>
                        <a:t> </a:t>
                      </a:r>
                      <a:r>
                        <a:rPr lang="en-US" sz="1900" dirty="0" err="1">
                          <a:solidFill>
                            <a:schemeClr val="tx1"/>
                          </a:solidFill>
                          <a:effectLst/>
                        </a:rPr>
                        <a:t>propia</a:t>
                      </a:r>
                      <a:r>
                        <a:rPr lang="en-US" sz="1900" dirty="0">
                          <a:solidFill>
                            <a:schemeClr val="tx1"/>
                          </a:solidFill>
                          <a:effectLst/>
                        </a:rPr>
                        <a:t>. </a:t>
                      </a:r>
                      <a:endParaRPr lang="es-CL" sz="19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1401" marR="21401" marT="8676" marB="0">
                    <a:solidFill>
                      <a:schemeClr val="accent4">
                        <a:lumMod val="40000"/>
                        <a:lumOff val="60000"/>
                      </a:schemeClr>
                    </a:solidFill>
                  </a:tcPr>
                </a:tc>
                <a:extLst>
                  <a:ext uri="{0D108BD9-81ED-4DB2-BD59-A6C34878D82A}">
                    <a16:rowId xmlns:a16="http://schemas.microsoft.com/office/drawing/2014/main" val="4011039579"/>
                  </a:ext>
                </a:extLst>
              </a:tr>
              <a:tr h="163476">
                <a:tc vMerge="1">
                  <a:txBody>
                    <a:bodyPr/>
                    <a:lstStyle/>
                    <a:p>
                      <a:endParaRPr lang="es-CL"/>
                    </a:p>
                  </a:txBody>
                  <a:tcPr/>
                </a:tc>
                <a:tc>
                  <a:txBody>
                    <a:bodyPr/>
                    <a:lstStyle/>
                    <a:p>
                      <a:pPr>
                        <a:lnSpc>
                          <a:spcPct val="107000"/>
                        </a:lnSpc>
                        <a:spcAft>
                          <a:spcPts val="800"/>
                        </a:spcAft>
                      </a:pPr>
                      <a:r>
                        <a:rPr lang="es-CL" sz="1900" dirty="0">
                          <a:solidFill>
                            <a:schemeClr val="tx1"/>
                          </a:solidFill>
                          <a:effectLst/>
                        </a:rPr>
                        <a:t>Fuerza de trabajo de terceros (clientes, proveedores, voluntarios.) </a:t>
                      </a:r>
                      <a:endParaRPr lang="es-CL" sz="19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1401" marR="21401" marT="8676" marB="0">
                    <a:solidFill>
                      <a:schemeClr val="bg1"/>
                    </a:solidFill>
                  </a:tcPr>
                </a:tc>
                <a:extLst>
                  <a:ext uri="{0D108BD9-81ED-4DB2-BD59-A6C34878D82A}">
                    <a16:rowId xmlns:a16="http://schemas.microsoft.com/office/drawing/2014/main" val="1680123977"/>
                  </a:ext>
                </a:extLst>
              </a:tr>
              <a:tr h="487557">
                <a:tc vMerge="1">
                  <a:txBody>
                    <a:bodyPr/>
                    <a:lstStyle/>
                    <a:p>
                      <a:endParaRPr lang="es-CL"/>
                    </a:p>
                  </a:txBody>
                  <a:tcPr/>
                </a:tc>
                <a:tc>
                  <a:txBody>
                    <a:bodyPr/>
                    <a:lstStyle/>
                    <a:p>
                      <a:pPr>
                        <a:lnSpc>
                          <a:spcPct val="107000"/>
                        </a:lnSpc>
                        <a:spcAft>
                          <a:spcPts val="800"/>
                        </a:spcAft>
                      </a:pPr>
                      <a:r>
                        <a:rPr lang="es-CL" sz="1900" b="1" dirty="0">
                          <a:solidFill>
                            <a:srgbClr val="FF0000"/>
                          </a:solidFill>
                          <a:effectLst/>
                        </a:rPr>
                        <a:t>Estudiantes universitarios y técnicos</a:t>
                      </a:r>
                      <a:r>
                        <a:rPr lang="es-CL" sz="1900" dirty="0">
                          <a:solidFill>
                            <a:schemeClr val="tx1"/>
                          </a:solidFill>
                          <a:effectLst/>
                        </a:rPr>
                        <a:t> (que realizan prácticas, investigaciones, estudios, diseños de páginas Web, envases y etiquetas, asesorías legales y otros aportes) como parte de su plan de estudios.</a:t>
                      </a:r>
                      <a:endParaRPr lang="es-CL" sz="19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1401" marR="21401" marT="8676" marB="0">
                    <a:solidFill>
                      <a:schemeClr val="accent4">
                        <a:lumMod val="40000"/>
                        <a:lumOff val="60000"/>
                      </a:schemeClr>
                    </a:solidFill>
                  </a:tcPr>
                </a:tc>
                <a:extLst>
                  <a:ext uri="{0D108BD9-81ED-4DB2-BD59-A6C34878D82A}">
                    <a16:rowId xmlns:a16="http://schemas.microsoft.com/office/drawing/2014/main" val="4090737907"/>
                  </a:ext>
                </a:extLst>
              </a:tr>
              <a:tr h="163476">
                <a:tc vMerge="1">
                  <a:txBody>
                    <a:bodyPr/>
                    <a:lstStyle/>
                    <a:p>
                      <a:endParaRPr lang="es-CL"/>
                    </a:p>
                  </a:txBody>
                  <a:tcPr/>
                </a:tc>
                <a:tc>
                  <a:txBody>
                    <a:bodyPr/>
                    <a:lstStyle/>
                    <a:p>
                      <a:pPr>
                        <a:lnSpc>
                          <a:spcPct val="107000"/>
                        </a:lnSpc>
                        <a:spcAft>
                          <a:spcPts val="800"/>
                        </a:spcAft>
                      </a:pPr>
                      <a:r>
                        <a:rPr lang="es-CL" sz="1900" dirty="0">
                          <a:solidFill>
                            <a:schemeClr val="tx1"/>
                          </a:solidFill>
                          <a:effectLst/>
                        </a:rPr>
                        <a:t>Aportes de las instituciones que forman parte de los sistemas regionales y locales de innovación.</a:t>
                      </a:r>
                      <a:endParaRPr lang="es-CL" sz="19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1401" marR="21401" marT="8676" marB="0">
                    <a:solidFill>
                      <a:schemeClr val="bg1"/>
                    </a:solidFill>
                  </a:tcPr>
                </a:tc>
                <a:extLst>
                  <a:ext uri="{0D108BD9-81ED-4DB2-BD59-A6C34878D82A}">
                    <a16:rowId xmlns:a16="http://schemas.microsoft.com/office/drawing/2014/main" val="4220787615"/>
                  </a:ext>
                </a:extLst>
              </a:tr>
              <a:tr h="163476">
                <a:tc rowSpan="4">
                  <a:txBody>
                    <a:bodyPr/>
                    <a:lstStyle/>
                    <a:p>
                      <a:pPr>
                        <a:lnSpc>
                          <a:spcPct val="107000"/>
                        </a:lnSpc>
                        <a:spcAft>
                          <a:spcPts val="800"/>
                        </a:spcAft>
                      </a:pPr>
                      <a:r>
                        <a:rPr lang="en-US" sz="1900" dirty="0">
                          <a:solidFill>
                            <a:schemeClr val="tx1"/>
                          </a:solidFill>
                          <a:effectLst/>
                        </a:rPr>
                        <a:t>HABILIDADES</a:t>
                      </a:r>
                      <a:endParaRPr lang="es-CL" sz="19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1401" marR="21401" marT="8676" marB="0">
                    <a:solidFill>
                      <a:schemeClr val="accent2">
                        <a:lumMod val="20000"/>
                        <a:lumOff val="80000"/>
                      </a:schemeClr>
                    </a:solidFill>
                  </a:tcPr>
                </a:tc>
                <a:tc>
                  <a:txBody>
                    <a:bodyPr/>
                    <a:lstStyle/>
                    <a:p>
                      <a:pPr>
                        <a:lnSpc>
                          <a:spcPct val="107000"/>
                        </a:lnSpc>
                        <a:spcAft>
                          <a:spcPts val="800"/>
                        </a:spcAft>
                      </a:pPr>
                      <a:r>
                        <a:rPr lang="en-US" sz="1900" dirty="0" err="1">
                          <a:solidFill>
                            <a:schemeClr val="tx1"/>
                          </a:solidFill>
                          <a:effectLst/>
                        </a:rPr>
                        <a:t>Tradiciones</a:t>
                      </a:r>
                      <a:r>
                        <a:rPr lang="en-US" sz="1900" dirty="0">
                          <a:solidFill>
                            <a:schemeClr val="tx1"/>
                          </a:solidFill>
                          <a:effectLst/>
                        </a:rPr>
                        <a:t> </a:t>
                      </a:r>
                      <a:r>
                        <a:rPr lang="en-US" sz="1900" dirty="0" err="1">
                          <a:solidFill>
                            <a:schemeClr val="tx1"/>
                          </a:solidFill>
                          <a:effectLst/>
                        </a:rPr>
                        <a:t>culturales</a:t>
                      </a:r>
                      <a:r>
                        <a:rPr lang="en-US" sz="1900" dirty="0">
                          <a:solidFill>
                            <a:schemeClr val="tx1"/>
                          </a:solidFill>
                          <a:effectLst/>
                        </a:rPr>
                        <a:t>.</a:t>
                      </a:r>
                      <a:endParaRPr lang="es-CL" sz="19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1401" marR="21401" marT="8676" marB="0">
                    <a:solidFill>
                      <a:schemeClr val="accent4">
                        <a:lumMod val="40000"/>
                        <a:lumOff val="60000"/>
                      </a:schemeClr>
                    </a:solidFill>
                  </a:tcPr>
                </a:tc>
                <a:extLst>
                  <a:ext uri="{0D108BD9-81ED-4DB2-BD59-A6C34878D82A}">
                    <a16:rowId xmlns:a16="http://schemas.microsoft.com/office/drawing/2014/main" val="455423582"/>
                  </a:ext>
                </a:extLst>
              </a:tr>
              <a:tr h="325517">
                <a:tc vMerge="1">
                  <a:txBody>
                    <a:bodyPr/>
                    <a:lstStyle/>
                    <a:p>
                      <a:endParaRPr lang="es-CL"/>
                    </a:p>
                  </a:txBody>
                  <a:tcPr/>
                </a:tc>
                <a:tc>
                  <a:txBody>
                    <a:bodyPr/>
                    <a:lstStyle/>
                    <a:p>
                      <a:pPr>
                        <a:lnSpc>
                          <a:spcPct val="107000"/>
                        </a:lnSpc>
                        <a:spcAft>
                          <a:spcPts val="800"/>
                        </a:spcAft>
                      </a:pPr>
                      <a:r>
                        <a:rPr lang="es-CL" sz="1900" b="1" dirty="0">
                          <a:solidFill>
                            <a:srgbClr val="FF0000"/>
                          </a:solidFill>
                          <a:effectLst/>
                        </a:rPr>
                        <a:t>CONOCIMIENTOS TÉCNICOS Y COMERCIALES, PRÁCTICAS, HABILIDADES, TALENTOS RURALES. </a:t>
                      </a:r>
                      <a:r>
                        <a:rPr lang="en-US" sz="1900" b="1" dirty="0">
                          <a:solidFill>
                            <a:srgbClr val="FF0000"/>
                          </a:solidFill>
                          <a:effectLst/>
                        </a:rPr>
                        <a:t>CONOCIMIENTOS TÁCITOS Y FORMALIZADOS. CONOCIMIENTOS ANCESTRALES.</a:t>
                      </a:r>
                      <a:endParaRPr lang="es-CL" sz="1900" b="1"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21401" marR="21401" marT="8676" marB="0">
                    <a:solidFill>
                      <a:schemeClr val="bg1"/>
                    </a:solidFill>
                  </a:tcPr>
                </a:tc>
                <a:extLst>
                  <a:ext uri="{0D108BD9-81ED-4DB2-BD59-A6C34878D82A}">
                    <a16:rowId xmlns:a16="http://schemas.microsoft.com/office/drawing/2014/main" val="2479542752"/>
                  </a:ext>
                </a:extLst>
              </a:tr>
              <a:tr h="163476">
                <a:tc vMerge="1">
                  <a:txBody>
                    <a:bodyPr/>
                    <a:lstStyle/>
                    <a:p>
                      <a:endParaRPr lang="es-CL"/>
                    </a:p>
                  </a:txBody>
                  <a:tcPr/>
                </a:tc>
                <a:tc>
                  <a:txBody>
                    <a:bodyPr/>
                    <a:lstStyle/>
                    <a:p>
                      <a:pPr>
                        <a:lnSpc>
                          <a:spcPct val="107000"/>
                        </a:lnSpc>
                        <a:spcAft>
                          <a:spcPts val="800"/>
                        </a:spcAft>
                      </a:pPr>
                      <a:r>
                        <a:rPr lang="es-CL" sz="1900" b="1" dirty="0">
                          <a:solidFill>
                            <a:srgbClr val="FF0000"/>
                          </a:solidFill>
                          <a:effectLst/>
                        </a:rPr>
                        <a:t>Capacidad de liderazgo y de trabajo en red</a:t>
                      </a:r>
                      <a:r>
                        <a:rPr lang="es-CL" sz="1900" dirty="0">
                          <a:solidFill>
                            <a:schemeClr val="tx1"/>
                          </a:solidFill>
                          <a:effectLst/>
                        </a:rPr>
                        <a:t>. Asociatividad, niveles de confianza mutua.</a:t>
                      </a:r>
                      <a:endParaRPr lang="es-CL" sz="19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1401" marR="21401" marT="8676" marB="0">
                    <a:solidFill>
                      <a:schemeClr val="accent4">
                        <a:lumMod val="40000"/>
                        <a:lumOff val="60000"/>
                      </a:schemeClr>
                    </a:solidFill>
                  </a:tcPr>
                </a:tc>
                <a:extLst>
                  <a:ext uri="{0D108BD9-81ED-4DB2-BD59-A6C34878D82A}">
                    <a16:rowId xmlns:a16="http://schemas.microsoft.com/office/drawing/2014/main" val="2242708713"/>
                  </a:ext>
                </a:extLst>
              </a:tr>
              <a:tr h="163476">
                <a:tc vMerge="1">
                  <a:txBody>
                    <a:bodyPr/>
                    <a:lstStyle/>
                    <a:p>
                      <a:endParaRPr lang="es-CL"/>
                    </a:p>
                  </a:txBody>
                  <a:tcPr/>
                </a:tc>
                <a:tc>
                  <a:txBody>
                    <a:bodyPr/>
                    <a:lstStyle/>
                    <a:p>
                      <a:pPr>
                        <a:lnSpc>
                          <a:spcPct val="107000"/>
                        </a:lnSpc>
                        <a:spcAft>
                          <a:spcPts val="800"/>
                        </a:spcAft>
                      </a:pPr>
                      <a:r>
                        <a:rPr lang="es-CL" sz="1900" dirty="0">
                          <a:solidFill>
                            <a:schemeClr val="tx1"/>
                          </a:solidFill>
                          <a:effectLst/>
                        </a:rPr>
                        <a:t>Capacidad de control de iniciativas de alcance público (control social).</a:t>
                      </a:r>
                      <a:endParaRPr lang="es-CL" sz="19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1401" marR="21401" marT="8676" marB="0">
                    <a:solidFill>
                      <a:schemeClr val="bg1"/>
                    </a:solidFill>
                  </a:tcPr>
                </a:tc>
                <a:extLst>
                  <a:ext uri="{0D108BD9-81ED-4DB2-BD59-A6C34878D82A}">
                    <a16:rowId xmlns:a16="http://schemas.microsoft.com/office/drawing/2014/main" val="2994258604"/>
                  </a:ext>
                </a:extLst>
              </a:tr>
              <a:tr h="163476">
                <a:tc rowSpan="2">
                  <a:txBody>
                    <a:bodyPr/>
                    <a:lstStyle/>
                    <a:p>
                      <a:pPr>
                        <a:lnSpc>
                          <a:spcPct val="107000"/>
                        </a:lnSpc>
                        <a:spcAft>
                          <a:spcPts val="800"/>
                        </a:spcAft>
                      </a:pPr>
                      <a:r>
                        <a:rPr lang="en-US" sz="1900" dirty="0">
                          <a:solidFill>
                            <a:schemeClr val="tx1"/>
                          </a:solidFill>
                          <a:effectLst/>
                        </a:rPr>
                        <a:t>CLIENTES /</a:t>
                      </a:r>
                      <a:endParaRPr lang="es-CL" sz="1900" dirty="0">
                        <a:solidFill>
                          <a:schemeClr val="tx1"/>
                        </a:solidFill>
                        <a:effectLst/>
                      </a:endParaRPr>
                    </a:p>
                    <a:p>
                      <a:pPr>
                        <a:lnSpc>
                          <a:spcPct val="107000"/>
                        </a:lnSpc>
                        <a:spcAft>
                          <a:spcPts val="800"/>
                        </a:spcAft>
                      </a:pPr>
                      <a:r>
                        <a:rPr lang="en-US" sz="1900" dirty="0">
                          <a:solidFill>
                            <a:schemeClr val="tx1"/>
                          </a:solidFill>
                          <a:effectLst/>
                        </a:rPr>
                        <a:t>MERCADOS</a:t>
                      </a:r>
                      <a:endParaRPr lang="es-CL" sz="19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1401" marR="21401" marT="8676" marB="0">
                    <a:solidFill>
                      <a:schemeClr val="accent2">
                        <a:lumMod val="20000"/>
                        <a:lumOff val="80000"/>
                      </a:schemeClr>
                    </a:solidFill>
                  </a:tcPr>
                </a:tc>
                <a:tc>
                  <a:txBody>
                    <a:bodyPr/>
                    <a:lstStyle/>
                    <a:p>
                      <a:pPr>
                        <a:lnSpc>
                          <a:spcPct val="107000"/>
                        </a:lnSpc>
                        <a:spcAft>
                          <a:spcPts val="800"/>
                        </a:spcAft>
                      </a:pPr>
                      <a:r>
                        <a:rPr lang="es-CL" sz="1900" dirty="0">
                          <a:solidFill>
                            <a:schemeClr val="tx1"/>
                          </a:solidFill>
                          <a:effectLst/>
                        </a:rPr>
                        <a:t>Contactos locales, clientes, ferias locales, encadenamientos y otro tipo de redes comerciales.</a:t>
                      </a:r>
                      <a:endParaRPr lang="es-CL" sz="19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1401" marR="21401" marT="8676" marB="0">
                    <a:solidFill>
                      <a:schemeClr val="accent4">
                        <a:lumMod val="40000"/>
                        <a:lumOff val="60000"/>
                      </a:schemeClr>
                    </a:solidFill>
                  </a:tcPr>
                </a:tc>
                <a:extLst>
                  <a:ext uri="{0D108BD9-81ED-4DB2-BD59-A6C34878D82A}">
                    <a16:rowId xmlns:a16="http://schemas.microsoft.com/office/drawing/2014/main" val="2948058421"/>
                  </a:ext>
                </a:extLst>
              </a:tr>
              <a:tr h="487557">
                <a:tc vMerge="1">
                  <a:txBody>
                    <a:bodyPr/>
                    <a:lstStyle/>
                    <a:p>
                      <a:endParaRPr lang="es-CL"/>
                    </a:p>
                  </a:txBody>
                  <a:tcPr/>
                </a:tc>
                <a:tc>
                  <a:txBody>
                    <a:bodyPr/>
                    <a:lstStyle/>
                    <a:p>
                      <a:pPr>
                        <a:lnSpc>
                          <a:spcPct val="107000"/>
                        </a:lnSpc>
                        <a:spcAft>
                          <a:spcPts val="800"/>
                        </a:spcAft>
                      </a:pPr>
                      <a:r>
                        <a:rPr lang="es-CL" sz="1900" dirty="0">
                          <a:solidFill>
                            <a:schemeClr val="tx1"/>
                          </a:solidFill>
                          <a:effectLst/>
                        </a:rPr>
                        <a:t>Redes </a:t>
                      </a:r>
                      <a:r>
                        <a:rPr lang="es-CL" sz="1900" dirty="0" err="1">
                          <a:solidFill>
                            <a:schemeClr val="tx1"/>
                          </a:solidFill>
                          <a:effectLst/>
                        </a:rPr>
                        <a:t>desterritorializadas</a:t>
                      </a:r>
                      <a:r>
                        <a:rPr lang="es-CL" sz="1900" dirty="0">
                          <a:solidFill>
                            <a:schemeClr val="tx1"/>
                          </a:solidFill>
                          <a:effectLst/>
                        </a:rPr>
                        <a:t>: comunidades étnicas que viven fuera de sus países, que inyectan recursos (remesas) y nuevas ideas en sus territorios de origen, que consumen bienes y servicios locales, y que pueden promoverlos en los países en donde residen. </a:t>
                      </a:r>
                      <a:endParaRPr lang="es-CL" sz="19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1401" marR="21401" marT="8676" marB="0">
                    <a:solidFill>
                      <a:schemeClr val="bg1"/>
                    </a:solidFill>
                  </a:tcPr>
                </a:tc>
                <a:extLst>
                  <a:ext uri="{0D108BD9-81ED-4DB2-BD59-A6C34878D82A}">
                    <a16:rowId xmlns:a16="http://schemas.microsoft.com/office/drawing/2014/main" val="3780315350"/>
                  </a:ext>
                </a:extLst>
              </a:tr>
            </a:tbl>
          </a:graphicData>
        </a:graphic>
      </p:graphicFrame>
      <p:sp>
        <p:nvSpPr>
          <p:cNvPr id="3" name="Rectangle 1">
            <a:extLst>
              <a:ext uri="{FF2B5EF4-FFF2-40B4-BE49-F238E27FC236}">
                <a16:creationId xmlns:a16="http://schemas.microsoft.com/office/drawing/2014/main" id="{B6F9A629-C04C-4CFD-AE73-746C937E139C}"/>
              </a:ext>
            </a:extLst>
          </p:cNvPr>
          <p:cNvSpPr>
            <a:spLocks noChangeArrowheads="1"/>
          </p:cNvSpPr>
          <p:nvPr/>
        </p:nvSpPr>
        <p:spPr bwMode="auto">
          <a:xfrm>
            <a:off x="838200" y="268605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CL"/>
          </a:p>
        </p:txBody>
      </p:sp>
      <p:cxnSp>
        <p:nvCxnSpPr>
          <p:cNvPr id="9" name="Straight Connector 4">
            <a:extLst>
              <a:ext uri="{FF2B5EF4-FFF2-40B4-BE49-F238E27FC236}">
                <a16:creationId xmlns:a16="http://schemas.microsoft.com/office/drawing/2014/main" id="{1CD31197-0E3C-455D-B464-16EBCA5A463F}"/>
              </a:ext>
            </a:extLst>
          </p:cNvPr>
          <p:cNvCxnSpPr>
            <a:cxnSpLocks/>
          </p:cNvCxnSpPr>
          <p:nvPr/>
        </p:nvCxnSpPr>
        <p:spPr>
          <a:xfrm>
            <a:off x="5081953" y="901987"/>
            <a:ext cx="2567355" cy="0"/>
          </a:xfrm>
          <a:prstGeom prst="line">
            <a:avLst/>
          </a:prstGeom>
          <a:ln w="57150">
            <a:solidFill>
              <a:srgbClr val="C00000"/>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4792489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127809" y="339771"/>
            <a:ext cx="12013802" cy="1077218"/>
          </a:xfrm>
          <a:prstGeom prst="rect">
            <a:avLst/>
          </a:prstGeom>
        </p:spPr>
        <p:txBody>
          <a:bodyPr wrap="none">
            <a:spAutoFit/>
          </a:bodyPr>
          <a:lstStyle/>
          <a:p>
            <a:r>
              <a:rPr lang="es-CL" sz="3200" dirty="0"/>
              <a:t> </a:t>
            </a:r>
            <a:r>
              <a:rPr lang="es-CL" sz="3200" b="1" dirty="0">
                <a:solidFill>
                  <a:srgbClr val="C00000"/>
                </a:solidFill>
              </a:rPr>
              <a:t>Importancia del financiamiento externo: seis líneas complementarias</a:t>
            </a:r>
          </a:p>
          <a:p>
            <a:endParaRPr lang="es-CL" sz="3200" b="1" dirty="0">
              <a:solidFill>
                <a:srgbClr val="C00000"/>
              </a:solidFill>
            </a:endParaRPr>
          </a:p>
        </p:txBody>
      </p:sp>
      <p:cxnSp>
        <p:nvCxnSpPr>
          <p:cNvPr id="4" name="Straight Connector 4"/>
          <p:cNvCxnSpPr>
            <a:cxnSpLocks/>
          </p:cNvCxnSpPr>
          <p:nvPr/>
        </p:nvCxnSpPr>
        <p:spPr>
          <a:xfrm>
            <a:off x="362172" y="1015012"/>
            <a:ext cx="11525027" cy="0"/>
          </a:xfrm>
          <a:prstGeom prst="line">
            <a:avLst/>
          </a:prstGeom>
          <a:ln w="57150">
            <a:solidFill>
              <a:srgbClr val="C00000"/>
            </a:solidFill>
          </a:ln>
        </p:spPr>
        <p:style>
          <a:lnRef idx="1">
            <a:schemeClr val="dk1"/>
          </a:lnRef>
          <a:fillRef idx="0">
            <a:schemeClr val="dk1"/>
          </a:fillRef>
          <a:effectRef idx="0">
            <a:schemeClr val="dk1"/>
          </a:effectRef>
          <a:fontRef idx="minor">
            <a:schemeClr val="tx1"/>
          </a:fontRef>
        </p:style>
      </p:cxnSp>
      <p:sp>
        <p:nvSpPr>
          <p:cNvPr id="6" name="Rectángulo 5"/>
          <p:cNvSpPr/>
          <p:nvPr/>
        </p:nvSpPr>
        <p:spPr>
          <a:xfrm>
            <a:off x="201707" y="1352433"/>
            <a:ext cx="11846858" cy="5262979"/>
          </a:xfrm>
          <a:prstGeom prst="rect">
            <a:avLst/>
          </a:prstGeom>
        </p:spPr>
        <p:txBody>
          <a:bodyPr wrap="square">
            <a:spAutoFit/>
          </a:bodyPr>
          <a:lstStyle/>
          <a:p>
            <a:pPr marL="342900" indent="-342900" algn="just">
              <a:spcAft>
                <a:spcPts val="0"/>
              </a:spcAft>
              <a:buFont typeface="Arial" panose="020B0604020202020204" pitchFamily="34" charset="0"/>
              <a:buChar char="•"/>
            </a:pPr>
            <a:r>
              <a:rPr lang="es-CL" sz="2400" dirty="0"/>
              <a:t>Créditos accesibles y baratos a través de la banca de desarrollo, bancos privados y cooperativas de micro-crédito (la mejor opción).  </a:t>
            </a:r>
          </a:p>
          <a:p>
            <a:pPr marL="342900" indent="-342900" algn="just">
              <a:spcAft>
                <a:spcPts val="0"/>
              </a:spcAft>
              <a:buFont typeface="Arial" panose="020B0604020202020204" pitchFamily="34" charset="0"/>
              <a:buChar char="•"/>
            </a:pPr>
            <a:r>
              <a:rPr lang="es-CL" sz="2400" dirty="0"/>
              <a:t>Subsidios productivos entregados por el Estado (muy efectivos pero de alto costo fiscal)</a:t>
            </a:r>
          </a:p>
          <a:p>
            <a:pPr marL="342900" indent="-342900" algn="just">
              <a:spcAft>
                <a:spcPts val="0"/>
              </a:spcAft>
              <a:buFont typeface="Arial" panose="020B0604020202020204" pitchFamily="34" charset="0"/>
              <a:buChar char="•"/>
            </a:pPr>
            <a:r>
              <a:rPr lang="es-CL" sz="2400" dirty="0"/>
              <a:t>Compras públicas. Alto potencial en el sector porque la mayor parte de esta línea de trabajo ya está financiada en los programas de alimentación escolar, hospitalarios y otros equivalentes, ejecutado por otros ministerios sectoriales. </a:t>
            </a:r>
          </a:p>
          <a:p>
            <a:pPr marL="342900" indent="-342900" algn="just">
              <a:spcAft>
                <a:spcPts val="0"/>
              </a:spcAft>
              <a:buFont typeface="Arial" panose="020B0604020202020204" pitchFamily="34" charset="0"/>
              <a:buChar char="•"/>
            </a:pPr>
            <a:r>
              <a:rPr lang="es-CL" sz="2400" dirty="0"/>
              <a:t>Financiamiento a fondo perdido vinculado a empresas privadas (RSE/Valor Compartido), fondos sociales de inversión, fundaciones, ONG y a otras entidades privados. Tercera fase (post-pandémica), en donde se pasa de la filantropía (RSE) y del </a:t>
            </a:r>
            <a:r>
              <a:rPr lang="es-CL" sz="2400" i="1" dirty="0" err="1"/>
              <a:t>core</a:t>
            </a:r>
            <a:r>
              <a:rPr lang="es-CL" sz="2400" i="1" dirty="0"/>
              <a:t> </a:t>
            </a:r>
            <a:r>
              <a:rPr lang="es-CL" sz="2400" i="1" dirty="0" err="1"/>
              <a:t>bussines</a:t>
            </a:r>
            <a:r>
              <a:rPr lang="es-CL" sz="2400" i="1" dirty="0"/>
              <a:t> </a:t>
            </a:r>
            <a:r>
              <a:rPr lang="es-CL" sz="2400" dirty="0"/>
              <a:t>(Valor Compartido), al financiamiento de estrategias colectivas destinadas a evitar nuevos riesgos sistémicos.  </a:t>
            </a:r>
          </a:p>
          <a:p>
            <a:pPr marL="342900" indent="-342900" algn="just">
              <a:spcAft>
                <a:spcPts val="0"/>
              </a:spcAft>
              <a:buFont typeface="Arial" panose="020B0604020202020204" pitchFamily="34" charset="0"/>
              <a:buChar char="•"/>
            </a:pPr>
            <a:r>
              <a:rPr lang="es-CL" sz="2400" dirty="0"/>
              <a:t>Fondos ambientales vinculados al cambio climático. </a:t>
            </a:r>
          </a:p>
          <a:p>
            <a:pPr marL="342900" indent="-342900" algn="just">
              <a:spcAft>
                <a:spcPts val="0"/>
              </a:spcAft>
              <a:buFont typeface="Arial" panose="020B0604020202020204" pitchFamily="34" charset="0"/>
              <a:buChar char="•"/>
            </a:pPr>
            <a:r>
              <a:rPr lang="es-CL" sz="2400" dirty="0"/>
              <a:t>Proyectos financiados por entidades para-fiscales (largo plazo, independencia ciclo político)</a:t>
            </a:r>
          </a:p>
          <a:p>
            <a:pPr lvl="0" algn="just">
              <a:spcAft>
                <a:spcPts val="0"/>
              </a:spcAft>
            </a:pPr>
            <a:r>
              <a:rPr lang="es-CL" sz="2400" dirty="0"/>
              <a:t> </a:t>
            </a:r>
          </a:p>
        </p:txBody>
      </p:sp>
    </p:spTree>
    <p:extLst>
      <p:ext uri="{BB962C8B-B14F-4D97-AF65-F5344CB8AC3E}">
        <p14:creationId xmlns:p14="http://schemas.microsoft.com/office/powerpoint/2010/main" val="9232311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0" y="-8001"/>
            <a:ext cx="5111737" cy="68580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defRPr/>
            </a:pPr>
            <a:endParaRPr lang="en-US" altLang="en-US" sz="2400" dirty="0">
              <a:solidFill>
                <a:srgbClr val="FFFFFF"/>
              </a:solidFill>
              <a:latin typeface="Calibri" panose="020F0502020204030204" pitchFamily="34" charset="0"/>
            </a:endParaRPr>
          </a:p>
        </p:txBody>
      </p:sp>
      <p:sp>
        <p:nvSpPr>
          <p:cNvPr id="20484" name="Rectangle 7"/>
          <p:cNvSpPr>
            <a:spLocks noChangeArrowheads="1"/>
          </p:cNvSpPr>
          <p:nvPr/>
        </p:nvSpPr>
        <p:spPr bwMode="auto">
          <a:xfrm>
            <a:off x="334434" y="2472267"/>
            <a:ext cx="4129617"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endParaRPr lang="es-CL" altLang="es-CL" sz="3200" b="1" dirty="0"/>
          </a:p>
          <a:p>
            <a:pPr algn="ctr"/>
            <a:r>
              <a:rPr lang="es-CL" altLang="es-CL" sz="3200" b="1" dirty="0"/>
              <a:t>DIGITALIZACIÓN</a:t>
            </a:r>
            <a:endParaRPr lang="en-US" altLang="en-US" sz="3200" dirty="0"/>
          </a:p>
        </p:txBody>
      </p:sp>
      <p:pic>
        <p:nvPicPr>
          <p:cNvPr id="20485" name="Picture 20" descr="Imagen relacionad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69272" y="5856560"/>
            <a:ext cx="1331384" cy="81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2" descr="https://img.purch.com/h/1400/aHR0cDovL3d3dy5saXZlc2NpZW5jZS5jb20vaW1hZ2VzL2kvMDAwLzA5NS83OTMvb3JpZ2luYWwvaGFuZHMtZnJlZS1oZWN0YXJlLmpwZWc=">
            <a:extLst>
              <a:ext uri="{FF2B5EF4-FFF2-40B4-BE49-F238E27FC236}">
                <a16:creationId xmlns:a16="http://schemas.microsoft.com/office/drawing/2014/main" id="{395F26AC-3882-4DBB-B133-E4DD3477C26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11737" y="2866293"/>
            <a:ext cx="7062678" cy="39690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ángulo 1">
            <a:extLst>
              <a:ext uri="{FF2B5EF4-FFF2-40B4-BE49-F238E27FC236}">
                <a16:creationId xmlns:a16="http://schemas.microsoft.com/office/drawing/2014/main" id="{DA9A7D00-B55A-4245-8203-D1F167D6E2A9}"/>
              </a:ext>
            </a:extLst>
          </p:cNvPr>
          <p:cNvSpPr/>
          <p:nvPr/>
        </p:nvSpPr>
        <p:spPr>
          <a:xfrm>
            <a:off x="5386755" y="1422064"/>
            <a:ext cx="6096000" cy="584775"/>
          </a:xfrm>
          <a:prstGeom prst="rect">
            <a:avLst/>
          </a:prstGeom>
        </p:spPr>
        <p:txBody>
          <a:bodyPr>
            <a:spAutoFit/>
          </a:bodyPr>
          <a:lstStyle/>
          <a:p>
            <a:pPr algn="ctr">
              <a:defRPr/>
            </a:pPr>
            <a:r>
              <a:rPr lang="en-US" sz="1600" b="1" dirty="0">
                <a:latin typeface="Open Sans"/>
              </a:rPr>
              <a:t>Granja </a:t>
            </a:r>
            <a:r>
              <a:rPr lang="en-US" sz="1600" b="1" dirty="0" err="1">
                <a:latin typeface="Open Sans"/>
              </a:rPr>
              <a:t>robótica</a:t>
            </a:r>
            <a:r>
              <a:rPr lang="en-US" sz="1600" b="1" dirty="0">
                <a:latin typeface="Open Sans"/>
              </a:rPr>
              <a:t> </a:t>
            </a:r>
            <a:r>
              <a:rPr lang="en-US" sz="1600" b="1" dirty="0" err="1">
                <a:latin typeface="Open Sans"/>
              </a:rPr>
              <a:t>completa</a:t>
            </a:r>
            <a:r>
              <a:rPr lang="en-US" sz="1600" b="1" dirty="0">
                <a:latin typeface="Open Sans"/>
              </a:rPr>
              <a:t> </a:t>
            </a:r>
            <a:r>
              <a:rPr lang="en-US" sz="1600" b="1" dirty="0" err="1">
                <a:latin typeface="Open Sans"/>
              </a:rPr>
              <a:t>su</a:t>
            </a:r>
            <a:r>
              <a:rPr lang="en-US" sz="1600" b="1" dirty="0">
                <a:latin typeface="Open Sans"/>
              </a:rPr>
              <a:t> </a:t>
            </a:r>
            <a:r>
              <a:rPr lang="en-US" sz="1600" b="1" dirty="0" err="1">
                <a:latin typeface="Open Sans"/>
              </a:rPr>
              <a:t>primera</a:t>
            </a:r>
            <a:r>
              <a:rPr lang="en-US" sz="1600" b="1" dirty="0">
                <a:latin typeface="Open Sans"/>
              </a:rPr>
              <a:t> </a:t>
            </a:r>
            <a:r>
              <a:rPr lang="en-US" sz="1600" b="1" dirty="0" err="1">
                <a:latin typeface="Open Sans"/>
              </a:rPr>
              <a:t>cosecha</a:t>
            </a:r>
            <a:r>
              <a:rPr lang="en-US" sz="1600" b="1" dirty="0">
                <a:latin typeface="Open Sans"/>
              </a:rPr>
              <a:t> </a:t>
            </a:r>
            <a:r>
              <a:rPr lang="en-US" sz="1600" b="1" dirty="0" err="1">
                <a:latin typeface="Open Sans"/>
              </a:rPr>
              <a:t>totalmente</a:t>
            </a:r>
            <a:r>
              <a:rPr lang="en-US" sz="1600" b="1" dirty="0">
                <a:latin typeface="Open Sans"/>
              </a:rPr>
              <a:t>  </a:t>
            </a:r>
            <a:r>
              <a:rPr lang="en-US" sz="1600" b="1" dirty="0" err="1">
                <a:latin typeface="Open Sans"/>
              </a:rPr>
              <a:t>autónoma</a:t>
            </a:r>
            <a:r>
              <a:rPr lang="en-US" sz="1600" b="1" dirty="0">
                <a:latin typeface="Open Sans"/>
              </a:rPr>
              <a:t> – </a:t>
            </a:r>
            <a:r>
              <a:rPr lang="en-US" sz="1600" b="1" dirty="0" err="1">
                <a:latin typeface="Open Sans"/>
              </a:rPr>
              <a:t>Septiembre</a:t>
            </a:r>
            <a:r>
              <a:rPr lang="en-US" sz="1600" b="1" dirty="0">
                <a:latin typeface="Open Sans"/>
              </a:rPr>
              <a:t> de 2017</a:t>
            </a:r>
          </a:p>
        </p:txBody>
      </p:sp>
      <p:sp>
        <p:nvSpPr>
          <p:cNvPr id="3" name="Rectángulo 2">
            <a:extLst>
              <a:ext uri="{FF2B5EF4-FFF2-40B4-BE49-F238E27FC236}">
                <a16:creationId xmlns:a16="http://schemas.microsoft.com/office/drawing/2014/main" id="{1E1E9DA1-E9C4-4672-AC07-DAEE58A3A396}"/>
              </a:ext>
            </a:extLst>
          </p:cNvPr>
          <p:cNvSpPr/>
          <p:nvPr/>
        </p:nvSpPr>
        <p:spPr>
          <a:xfrm>
            <a:off x="5527430" y="2176030"/>
            <a:ext cx="6096000" cy="523220"/>
          </a:xfrm>
          <a:prstGeom prst="rect">
            <a:avLst/>
          </a:prstGeom>
        </p:spPr>
        <p:txBody>
          <a:bodyPr>
            <a:spAutoFit/>
          </a:bodyPr>
          <a:lstStyle/>
          <a:p>
            <a:pPr algn="ctr">
              <a:defRPr/>
            </a:pPr>
            <a:r>
              <a:rPr lang="en-US" sz="1400" b="1" i="1" dirty="0"/>
              <a:t>Hands Free Hectare es una </a:t>
            </a:r>
            <a:r>
              <a:rPr lang="en-US" sz="1400" b="1" i="1" dirty="0" err="1"/>
              <a:t>granja</a:t>
            </a:r>
            <a:r>
              <a:rPr lang="en-US" sz="1400" b="1" i="1" dirty="0"/>
              <a:t> experimental </a:t>
            </a:r>
            <a:r>
              <a:rPr lang="en-US" sz="1400" b="1" i="1" dirty="0" err="1"/>
              <a:t>gestionada</a:t>
            </a:r>
            <a:r>
              <a:rPr lang="en-US" sz="1400" b="1" i="1" dirty="0"/>
              <a:t> por </a:t>
            </a:r>
            <a:r>
              <a:rPr lang="en-US" sz="1400" b="1" i="1" dirty="0" err="1"/>
              <a:t>investigadores</a:t>
            </a:r>
            <a:r>
              <a:rPr lang="en-US" sz="1400" b="1" i="1" dirty="0"/>
              <a:t> de la Universidad Harper Adams, </a:t>
            </a:r>
            <a:r>
              <a:rPr lang="en-US" sz="1400" b="1" i="1" dirty="0" err="1"/>
              <a:t>en</a:t>
            </a:r>
            <a:r>
              <a:rPr lang="en-US" sz="1400" b="1" i="1" dirty="0"/>
              <a:t> el </a:t>
            </a:r>
            <a:r>
              <a:rPr lang="en-US" sz="1400" b="1" i="1" dirty="0" err="1"/>
              <a:t>Reino</a:t>
            </a:r>
            <a:r>
              <a:rPr lang="en-US" sz="1400" b="1" i="1" dirty="0"/>
              <a:t> </a:t>
            </a:r>
            <a:r>
              <a:rPr lang="en-US" sz="1400" b="1" i="1" dirty="0" err="1"/>
              <a:t>Unido</a:t>
            </a:r>
            <a:endParaRPr lang="fr-FR" sz="1400" b="1" i="1" dirty="0"/>
          </a:p>
        </p:txBody>
      </p:sp>
    </p:spTree>
    <p:extLst>
      <p:ext uri="{BB962C8B-B14F-4D97-AF65-F5344CB8AC3E}">
        <p14:creationId xmlns:p14="http://schemas.microsoft.com/office/powerpoint/2010/main" val="464466545"/>
      </p:ext>
    </p:extLst>
  </p:cSld>
  <p:clrMapOvr>
    <a:masterClrMapping/>
  </p:clrMapOvr>
  <p:transition advClick="0"/>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99750" y="1272271"/>
            <a:ext cx="12192000" cy="5447645"/>
          </a:xfrm>
          <a:prstGeom prst="rect">
            <a:avLst/>
          </a:prstGeom>
        </p:spPr>
        <p:txBody>
          <a:bodyPr wrap="square">
            <a:spAutoFit/>
          </a:bodyPr>
          <a:lstStyle/>
          <a:p>
            <a:pPr marL="571500" indent="-571500">
              <a:buFont typeface="Arial" panose="020B0604020202020204" pitchFamily="34" charset="0"/>
              <a:buChar char="•"/>
            </a:pPr>
            <a:r>
              <a:rPr lang="es-CL" sz="2800" b="1" dirty="0"/>
              <a:t>Proceso inexorable:  </a:t>
            </a:r>
            <a:r>
              <a:rPr lang="es-CL" sz="2800" dirty="0"/>
              <a:t>avances en banda ancha y telefonía móvil</a:t>
            </a:r>
          </a:p>
          <a:p>
            <a:pPr marL="571500" indent="-571500">
              <a:buFont typeface="Arial" panose="020B0604020202020204" pitchFamily="34" charset="0"/>
              <a:buChar char="•"/>
            </a:pPr>
            <a:endParaRPr lang="es-CL" sz="1400" b="1" dirty="0"/>
          </a:p>
          <a:p>
            <a:pPr marL="571500" indent="-571500">
              <a:buFont typeface="Arial" panose="020B0604020202020204" pitchFamily="34" charset="0"/>
              <a:buChar char="•"/>
            </a:pPr>
            <a:r>
              <a:rPr lang="es-CL" sz="2800" b="1" dirty="0"/>
              <a:t>Muy rápido (y acelerado por la pandemia): </a:t>
            </a:r>
            <a:r>
              <a:rPr lang="es-CL" sz="2800" dirty="0"/>
              <a:t>entre el primer y segundo trimestre de 2020, el uso de soluciones de teletrabajo aumentó un 324%, el comercio electrónico un 157% y la educación en línea, más del 60% (CEPAL, 2020).</a:t>
            </a:r>
          </a:p>
          <a:p>
            <a:pPr marL="571500" indent="-571500">
              <a:buFont typeface="Arial" panose="020B0604020202020204" pitchFamily="34" charset="0"/>
              <a:buChar char="•"/>
            </a:pPr>
            <a:endParaRPr lang="es-CL" sz="1400" b="1" dirty="0"/>
          </a:p>
          <a:p>
            <a:pPr marL="571500" indent="-571500">
              <a:buFont typeface="Arial" panose="020B0604020202020204" pitchFamily="34" charset="0"/>
              <a:buChar char="•"/>
            </a:pPr>
            <a:r>
              <a:rPr lang="es-CL" sz="2800" b="1" dirty="0"/>
              <a:t>Muy heterogéneo: </a:t>
            </a:r>
            <a:r>
              <a:rPr lang="es-CL" sz="2800" dirty="0"/>
              <a:t>rezago del sector rural, y dentro de él, de la agricultura familiar y los territorios más rezagados</a:t>
            </a:r>
          </a:p>
          <a:p>
            <a:pPr marL="571500" indent="-571500">
              <a:buFont typeface="Arial" panose="020B0604020202020204" pitchFamily="34" charset="0"/>
              <a:buChar char="•"/>
            </a:pPr>
            <a:endParaRPr lang="es-CL" sz="1400" b="1" dirty="0"/>
          </a:p>
          <a:p>
            <a:pPr marL="571500" indent="-571500">
              <a:buFont typeface="Arial" panose="020B0604020202020204" pitchFamily="34" charset="0"/>
              <a:buChar char="•"/>
            </a:pPr>
            <a:r>
              <a:rPr lang="es-CL" sz="2800" b="1" dirty="0"/>
              <a:t>Impacto en el empleo:  </a:t>
            </a:r>
            <a:r>
              <a:rPr lang="es-CL" sz="2800" dirty="0"/>
              <a:t>en las remesas, en los ingresos </a:t>
            </a:r>
            <a:r>
              <a:rPr lang="es-CL" sz="2800" dirty="0" err="1"/>
              <a:t>extraprediales</a:t>
            </a:r>
            <a:r>
              <a:rPr lang="es-CL" sz="2800" dirty="0"/>
              <a:t>…</a:t>
            </a:r>
          </a:p>
          <a:p>
            <a:pPr marL="571500" indent="-571500">
              <a:buFont typeface="Arial" panose="020B0604020202020204" pitchFamily="34" charset="0"/>
              <a:buChar char="•"/>
            </a:pPr>
            <a:endParaRPr lang="es-CL" sz="1200" b="1" dirty="0"/>
          </a:p>
          <a:p>
            <a:pPr marL="571500" indent="-571500">
              <a:buFont typeface="Arial" panose="020B0604020202020204" pitchFamily="34" charset="0"/>
              <a:buChar char="•"/>
            </a:pPr>
            <a:r>
              <a:rPr lang="es-CL" sz="2800" b="1" dirty="0"/>
              <a:t>Permite nuevas formas de colaboración:  </a:t>
            </a:r>
            <a:r>
              <a:rPr lang="es-CL" sz="2800" dirty="0"/>
              <a:t>redes participativas, maquinaria…</a:t>
            </a:r>
          </a:p>
          <a:p>
            <a:pPr marL="571500" indent="-571500">
              <a:buFont typeface="Arial" panose="020B0604020202020204" pitchFamily="34" charset="0"/>
              <a:buChar char="•"/>
            </a:pPr>
            <a:endParaRPr lang="es-CL" sz="1400" b="1" dirty="0">
              <a:solidFill>
                <a:srgbClr val="FF0000"/>
              </a:solidFill>
            </a:endParaRPr>
          </a:p>
          <a:p>
            <a:pPr marL="571500" indent="-571500">
              <a:buFont typeface="Arial" panose="020B0604020202020204" pitchFamily="34" charset="0"/>
              <a:buChar char="•"/>
            </a:pPr>
            <a:r>
              <a:rPr lang="es-CL" sz="2800" b="1" dirty="0">
                <a:solidFill>
                  <a:srgbClr val="FF0000"/>
                </a:solidFill>
              </a:rPr>
              <a:t>Es funcional a la estrategia de “bajo costo”</a:t>
            </a:r>
          </a:p>
        </p:txBody>
      </p:sp>
      <p:sp>
        <p:nvSpPr>
          <p:cNvPr id="3" name="Rectángulo 2"/>
          <p:cNvSpPr/>
          <p:nvPr/>
        </p:nvSpPr>
        <p:spPr>
          <a:xfrm>
            <a:off x="2378480" y="474242"/>
            <a:ext cx="7435049" cy="584775"/>
          </a:xfrm>
          <a:prstGeom prst="rect">
            <a:avLst/>
          </a:prstGeom>
        </p:spPr>
        <p:txBody>
          <a:bodyPr wrap="none">
            <a:spAutoFit/>
          </a:bodyPr>
          <a:lstStyle/>
          <a:p>
            <a:pPr algn="ctr">
              <a:defRPr/>
            </a:pPr>
            <a:r>
              <a:rPr lang="es-419" sz="3200" b="1" dirty="0">
                <a:solidFill>
                  <a:srgbClr val="C00000"/>
                </a:solidFill>
              </a:rPr>
              <a:t>La digitalización es la nueva globalización</a:t>
            </a:r>
            <a:endParaRPr lang="es-ES" sz="3200" b="1" dirty="0">
              <a:solidFill>
                <a:srgbClr val="C00000"/>
              </a:solidFill>
            </a:endParaRPr>
          </a:p>
        </p:txBody>
      </p:sp>
      <p:cxnSp>
        <p:nvCxnSpPr>
          <p:cNvPr id="4" name="Straight Connector 4"/>
          <p:cNvCxnSpPr>
            <a:cxnSpLocks/>
          </p:cNvCxnSpPr>
          <p:nvPr/>
        </p:nvCxnSpPr>
        <p:spPr>
          <a:xfrm>
            <a:off x="2461843" y="1102937"/>
            <a:ext cx="7358503" cy="0"/>
          </a:xfrm>
          <a:prstGeom prst="line">
            <a:avLst/>
          </a:prstGeom>
          <a:ln w="57150">
            <a:solidFill>
              <a:srgbClr val="C00000"/>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342325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p:cNvSpPr/>
          <p:nvPr/>
        </p:nvSpPr>
        <p:spPr>
          <a:xfrm>
            <a:off x="32033" y="424367"/>
            <a:ext cx="12098248" cy="1446550"/>
          </a:xfrm>
          <a:prstGeom prst="rect">
            <a:avLst/>
          </a:prstGeom>
        </p:spPr>
        <p:txBody>
          <a:bodyPr wrap="none">
            <a:spAutoFit/>
          </a:bodyPr>
          <a:lstStyle/>
          <a:p>
            <a:pPr algn="ctr">
              <a:defRPr/>
            </a:pPr>
            <a:r>
              <a:rPr lang="es-CL" sz="3200" b="1" dirty="0">
                <a:solidFill>
                  <a:srgbClr val="C00000"/>
                </a:solidFill>
              </a:rPr>
              <a:t>Acceso a internet en los hogares agrícolas y no agrícolas,  2017/2018</a:t>
            </a:r>
          </a:p>
          <a:p>
            <a:pPr algn="ctr">
              <a:defRPr/>
            </a:pPr>
            <a:r>
              <a:rPr lang="es-CL" sz="2400" b="1" dirty="0">
                <a:solidFill>
                  <a:srgbClr val="C00000"/>
                </a:solidFill>
              </a:rPr>
              <a:t>(en porcentajes)</a:t>
            </a:r>
          </a:p>
          <a:p>
            <a:pPr algn="ctr">
              <a:defRPr/>
            </a:pPr>
            <a:endParaRPr lang="es-ES" sz="3200" b="1" dirty="0">
              <a:solidFill>
                <a:srgbClr val="C00000"/>
              </a:solidFill>
            </a:endParaRPr>
          </a:p>
        </p:txBody>
      </p:sp>
      <p:cxnSp>
        <p:nvCxnSpPr>
          <p:cNvPr id="4" name="Straight Connector 4"/>
          <p:cNvCxnSpPr>
            <a:cxnSpLocks/>
          </p:cNvCxnSpPr>
          <p:nvPr/>
        </p:nvCxnSpPr>
        <p:spPr>
          <a:xfrm>
            <a:off x="315882" y="1452062"/>
            <a:ext cx="11500980" cy="0"/>
          </a:xfrm>
          <a:prstGeom prst="line">
            <a:avLst/>
          </a:prstGeom>
          <a:ln w="57150">
            <a:solidFill>
              <a:srgbClr val="C00000"/>
            </a:solidFill>
          </a:ln>
        </p:spPr>
        <p:style>
          <a:lnRef idx="1">
            <a:schemeClr val="dk1"/>
          </a:lnRef>
          <a:fillRef idx="0">
            <a:schemeClr val="dk1"/>
          </a:fillRef>
          <a:effectRef idx="0">
            <a:schemeClr val="dk1"/>
          </a:effectRef>
          <a:fontRef idx="minor">
            <a:schemeClr val="tx1"/>
          </a:fontRef>
        </p:style>
      </p:cxnSp>
      <p:pic>
        <p:nvPicPr>
          <p:cNvPr id="12" name="Imagen 11"/>
          <p:cNvPicPr>
            <a:picLocks noChangeAspect="1"/>
          </p:cNvPicPr>
          <p:nvPr/>
        </p:nvPicPr>
        <p:blipFill>
          <a:blip r:embed="rId3"/>
          <a:stretch>
            <a:fillRect/>
          </a:stretch>
        </p:blipFill>
        <p:spPr>
          <a:xfrm>
            <a:off x="315882" y="1766661"/>
            <a:ext cx="9160624" cy="4417382"/>
          </a:xfrm>
          <a:prstGeom prst="rect">
            <a:avLst/>
          </a:prstGeom>
        </p:spPr>
      </p:pic>
      <p:sp>
        <p:nvSpPr>
          <p:cNvPr id="13" name="Rectángulo 12"/>
          <p:cNvSpPr/>
          <p:nvPr/>
        </p:nvSpPr>
        <p:spPr>
          <a:xfrm>
            <a:off x="315882" y="6184044"/>
            <a:ext cx="8129849" cy="461665"/>
          </a:xfrm>
          <a:prstGeom prst="rect">
            <a:avLst/>
          </a:prstGeom>
        </p:spPr>
        <p:txBody>
          <a:bodyPr wrap="square">
            <a:spAutoFit/>
          </a:bodyPr>
          <a:lstStyle/>
          <a:p>
            <a:pPr algn="just">
              <a:spcAft>
                <a:spcPts val="0"/>
              </a:spcAft>
            </a:pPr>
            <a:r>
              <a:rPr lang="es-CL" sz="1200" dirty="0">
                <a:latin typeface="FuturaStd-Light"/>
                <a:ea typeface="Times New Roman" panose="02020603050405020304" pitchFamily="18" charset="0"/>
                <a:cs typeface="FuturaStd-Light"/>
              </a:rPr>
              <a:t>Fuente: CEPAL, Observatorio Regional de Banda Ancha (ORBA) con base en las encuestas de hogares del Banco de Datos de Encuestas de Hogares (BADEHOG).</a:t>
            </a:r>
            <a:endParaRPr lang="es-CL" sz="1200" dirty="0">
              <a:effectLst/>
              <a:latin typeface="FuturaStd-Light"/>
              <a:ea typeface="Times New Roman" panose="02020603050405020304" pitchFamily="18" charset="0"/>
              <a:cs typeface="FuturaStd-Light"/>
            </a:endParaRPr>
          </a:p>
        </p:txBody>
      </p:sp>
      <p:sp>
        <p:nvSpPr>
          <p:cNvPr id="14" name="Rectángulo 13"/>
          <p:cNvSpPr/>
          <p:nvPr/>
        </p:nvSpPr>
        <p:spPr>
          <a:xfrm>
            <a:off x="8774723" y="2015116"/>
            <a:ext cx="3179712" cy="3754874"/>
          </a:xfrm>
          <a:prstGeom prst="rect">
            <a:avLst/>
          </a:prstGeom>
          <a:solidFill>
            <a:schemeClr val="accent4">
              <a:lumMod val="40000"/>
              <a:lumOff val="60000"/>
            </a:schemeClr>
          </a:solidFill>
        </p:spPr>
        <p:txBody>
          <a:bodyPr wrap="square">
            <a:spAutoFit/>
          </a:bodyPr>
          <a:lstStyle/>
          <a:p>
            <a:pPr algn="ctr"/>
            <a:endParaRPr lang="es-CL" sz="1400" b="1" dirty="0"/>
          </a:p>
          <a:p>
            <a:pPr algn="ctr"/>
            <a:r>
              <a:rPr lang="es-CL" sz="1400" b="1" dirty="0"/>
              <a:t>BRECHAS EN CONECTIVIDAD URBANO-RURALES (</a:t>
            </a:r>
            <a:r>
              <a:rPr lang="es-CL" sz="1400" b="1" dirty="0">
                <a:ea typeface="Times New Roman" panose="02020603050405020304" pitchFamily="18" charset="0"/>
                <a:cs typeface="FuturaStd-Light"/>
              </a:rPr>
              <a:t>IICA-BID-Microsoft)</a:t>
            </a:r>
          </a:p>
          <a:p>
            <a:pPr algn="ctr">
              <a:spcAft>
                <a:spcPts val="0"/>
              </a:spcAft>
            </a:pPr>
            <a:endParaRPr lang="es-CL" sz="1400" dirty="0"/>
          </a:p>
          <a:p>
            <a:pPr algn="ctr">
              <a:spcAft>
                <a:spcPts val="0"/>
              </a:spcAft>
            </a:pPr>
            <a:r>
              <a:rPr lang="es-CL" sz="1400" b="1" dirty="0"/>
              <a:t>Índice de Conectividad Significativa rural (</a:t>
            </a:r>
            <a:r>
              <a:rPr lang="es-CL" sz="1400" b="1" dirty="0" err="1"/>
              <a:t>ICSr</a:t>
            </a:r>
            <a:r>
              <a:rPr lang="es-CL" sz="1400" b="1" dirty="0"/>
              <a:t>) y urbano (</a:t>
            </a:r>
            <a:r>
              <a:rPr lang="es-CL" sz="1400" b="1" dirty="0" err="1"/>
              <a:t>ICSu</a:t>
            </a:r>
            <a:r>
              <a:rPr lang="es-CL" sz="1400" b="1" dirty="0"/>
              <a:t>)</a:t>
            </a:r>
          </a:p>
          <a:p>
            <a:pPr algn="ctr">
              <a:spcAft>
                <a:spcPts val="0"/>
              </a:spcAft>
            </a:pPr>
            <a:endParaRPr lang="es-CL" sz="1400" b="1" dirty="0">
              <a:effectLst/>
              <a:latin typeface="FuturaStd-Light"/>
              <a:ea typeface="Times New Roman" panose="02020603050405020304" pitchFamily="18" charset="0"/>
              <a:cs typeface="FuturaStd-Light"/>
            </a:endParaRPr>
          </a:p>
          <a:p>
            <a:pPr marL="342900" indent="-342900">
              <a:spcAft>
                <a:spcPts val="0"/>
              </a:spcAft>
              <a:buFont typeface="Arial" panose="020B0604020202020204" pitchFamily="34" charset="0"/>
              <a:buChar char="•"/>
            </a:pPr>
            <a:r>
              <a:rPr lang="es-CL" sz="1400" dirty="0"/>
              <a:t>71 % de la población urbana cuenta con servicios de conectividad significativa mientras que, en poblaciones rurales, el porcentaje baja a 36,8%</a:t>
            </a:r>
          </a:p>
          <a:p>
            <a:pPr marL="342900" indent="-342900">
              <a:spcAft>
                <a:spcPts val="0"/>
              </a:spcAft>
              <a:buFont typeface="Arial" panose="020B0604020202020204" pitchFamily="34" charset="0"/>
              <a:buChar char="•"/>
            </a:pPr>
            <a:endParaRPr lang="es-CL" sz="1400" dirty="0"/>
          </a:p>
          <a:p>
            <a:pPr marL="342900" indent="-342900">
              <a:spcAft>
                <a:spcPts val="0"/>
              </a:spcAft>
              <a:buFont typeface="Arial" panose="020B0604020202020204" pitchFamily="34" charset="0"/>
              <a:buChar char="•"/>
            </a:pPr>
            <a:r>
              <a:rPr lang="es-CL" sz="1400" dirty="0"/>
              <a:t>~ 77 millones de pobladores rurales de 24 países de ALC no acceden a una conectividad con estándares de calidad mínimos</a:t>
            </a:r>
          </a:p>
        </p:txBody>
      </p:sp>
      <p:sp>
        <p:nvSpPr>
          <p:cNvPr id="8" name="Rectángulo 7"/>
          <p:cNvSpPr/>
          <p:nvPr/>
        </p:nvSpPr>
        <p:spPr>
          <a:xfrm>
            <a:off x="8611985" y="5885410"/>
            <a:ext cx="3518296" cy="914400"/>
          </a:xfrm>
          <a:prstGeom prst="rect">
            <a:avLst/>
          </a:prstGeom>
          <a:solidFill>
            <a:schemeClr val="accent2">
              <a:lumMod val="20000"/>
              <a:lumOff val="8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sz="1600" b="1" dirty="0">
              <a:solidFill>
                <a:srgbClr val="C00000"/>
              </a:solidFill>
            </a:endParaRPr>
          </a:p>
          <a:p>
            <a:pPr algn="ctr"/>
            <a:r>
              <a:rPr lang="es-CL" sz="1600" b="1" dirty="0">
                <a:solidFill>
                  <a:srgbClr val="C00000"/>
                </a:solidFill>
              </a:rPr>
              <a:t>USO REGULAR DE INTERNET, DISPOSITIVO APROPIADO, DATOS, VELOCIDAD DE CONEXIÓN</a:t>
            </a:r>
            <a:r>
              <a:rPr lang="es-CL" sz="1600" dirty="0">
                <a:solidFill>
                  <a:srgbClr val="C00000"/>
                </a:solidFill>
              </a:rPr>
              <a:t> </a:t>
            </a:r>
            <a:endParaRPr lang="es-CL" sz="1600" dirty="0">
              <a:solidFill>
                <a:srgbClr val="C00000"/>
              </a:solidFill>
              <a:latin typeface="FuturaStd-Light"/>
              <a:ea typeface="Times New Roman" panose="02020603050405020304" pitchFamily="18" charset="0"/>
              <a:cs typeface="FuturaStd-Light"/>
            </a:endParaRPr>
          </a:p>
          <a:p>
            <a:pPr algn="ctr"/>
            <a:endParaRPr lang="es-CL" dirty="0"/>
          </a:p>
        </p:txBody>
      </p:sp>
    </p:spTree>
    <p:extLst>
      <p:ext uri="{BB962C8B-B14F-4D97-AF65-F5344CB8AC3E}">
        <p14:creationId xmlns:p14="http://schemas.microsoft.com/office/powerpoint/2010/main" val="9377096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p:cNvSpPr/>
          <p:nvPr/>
        </p:nvSpPr>
        <p:spPr>
          <a:xfrm>
            <a:off x="268942" y="174377"/>
            <a:ext cx="11672045" cy="584775"/>
          </a:xfrm>
          <a:prstGeom prst="rect">
            <a:avLst/>
          </a:prstGeom>
        </p:spPr>
        <p:txBody>
          <a:bodyPr wrap="square">
            <a:spAutoFit/>
          </a:bodyPr>
          <a:lstStyle/>
          <a:p>
            <a:pPr algn="ctr">
              <a:defRPr/>
            </a:pPr>
            <a:r>
              <a:rPr lang="es-ES_tradnl" sz="3200" b="1" dirty="0">
                <a:solidFill>
                  <a:srgbClr val="C00000"/>
                </a:solidFill>
              </a:rPr>
              <a:t>Digitalización en una zona rural de desarrollo medio de Nicaragua</a:t>
            </a:r>
            <a:endParaRPr lang="es-CL" sz="3200" b="1" dirty="0">
              <a:solidFill>
                <a:srgbClr val="C00000"/>
              </a:solidFill>
            </a:endParaRPr>
          </a:p>
        </p:txBody>
      </p:sp>
      <p:sp>
        <p:nvSpPr>
          <p:cNvPr id="6" name="Rectángulo 5"/>
          <p:cNvSpPr/>
          <p:nvPr/>
        </p:nvSpPr>
        <p:spPr>
          <a:xfrm>
            <a:off x="215153" y="941746"/>
            <a:ext cx="11672045" cy="5909310"/>
          </a:xfrm>
          <a:prstGeom prst="rect">
            <a:avLst/>
          </a:prstGeom>
        </p:spPr>
        <p:txBody>
          <a:bodyPr wrap="square">
            <a:spAutoFit/>
          </a:bodyPr>
          <a:lstStyle/>
          <a:p>
            <a:pPr indent="228600">
              <a:spcAft>
                <a:spcPts val="0"/>
              </a:spcAft>
            </a:pPr>
            <a:r>
              <a:rPr lang="es-ES_tradnl" b="1" dirty="0"/>
              <a:t>Acceso a Internet</a:t>
            </a:r>
            <a:endParaRPr lang="es-CL" b="1" dirty="0"/>
          </a:p>
          <a:p>
            <a:pPr>
              <a:spcAft>
                <a:spcPts val="0"/>
              </a:spcAft>
            </a:pPr>
            <a:r>
              <a:rPr lang="es-ES_tradnl" b="1" dirty="0"/>
              <a:t> </a:t>
            </a:r>
          </a:p>
          <a:p>
            <a:pPr marL="514350" indent="-285750">
              <a:spcAft>
                <a:spcPts val="0"/>
              </a:spcAft>
              <a:buFont typeface="Arial" panose="020B0604020202020204" pitchFamily="34" charset="0"/>
              <a:buChar char="•"/>
            </a:pPr>
            <a:r>
              <a:rPr lang="es-ES_tradnl" b="1" dirty="0"/>
              <a:t>Apenas 45% tiene acceso (según muestra 30 de 67 productores encuestados)</a:t>
            </a:r>
            <a:endParaRPr lang="es-CL" b="1" dirty="0"/>
          </a:p>
          <a:p>
            <a:pPr marL="514350" indent="-285750">
              <a:spcAft>
                <a:spcPts val="0"/>
              </a:spcAft>
              <a:buFont typeface="Arial" panose="020B0604020202020204" pitchFamily="34" charset="0"/>
              <a:buChar char="•"/>
            </a:pPr>
            <a:r>
              <a:rPr lang="es-ES_tradnl" b="1" dirty="0"/>
              <a:t>Apenas 48 % usa las redes sociales (según muestra 32 de 67 productores encuestados)</a:t>
            </a:r>
            <a:endParaRPr lang="es-CL" b="1" dirty="0"/>
          </a:p>
          <a:p>
            <a:pPr marL="514350" indent="-285750">
              <a:spcAft>
                <a:spcPts val="0"/>
              </a:spcAft>
              <a:buFont typeface="Arial" panose="020B0604020202020204" pitchFamily="34" charset="0"/>
              <a:buChar char="•"/>
            </a:pPr>
            <a:r>
              <a:rPr lang="es-ES_tradnl" b="1" dirty="0"/>
              <a:t>67% Prefiere el horario de la tarde para comunicarse (según muestra 45 de 67 productores encuestados)</a:t>
            </a:r>
            <a:endParaRPr lang="es-CL" b="1" dirty="0"/>
          </a:p>
          <a:p>
            <a:pPr marL="514350" indent="-285750">
              <a:spcAft>
                <a:spcPts val="0"/>
              </a:spcAft>
              <a:buFont typeface="Arial" panose="020B0604020202020204" pitchFamily="34" charset="0"/>
              <a:buChar char="•"/>
            </a:pPr>
            <a:r>
              <a:rPr lang="es-ES_tradnl" b="1" dirty="0">
                <a:solidFill>
                  <a:srgbClr val="FF0000"/>
                </a:solidFill>
              </a:rPr>
              <a:t>96% Estaría dispuesto a capacitarse por medio de Redes Sociales</a:t>
            </a:r>
            <a:endParaRPr lang="es-CL" b="1" dirty="0">
              <a:solidFill>
                <a:srgbClr val="FF0000"/>
              </a:solidFill>
            </a:endParaRPr>
          </a:p>
          <a:p>
            <a:pPr algn="just">
              <a:spcAft>
                <a:spcPts val="0"/>
              </a:spcAft>
            </a:pPr>
            <a:r>
              <a:rPr lang="es-CO" b="1" dirty="0"/>
              <a:t> </a:t>
            </a:r>
            <a:endParaRPr lang="es-CL" b="1" dirty="0"/>
          </a:p>
          <a:p>
            <a:pPr marL="228600" algn="just">
              <a:spcAft>
                <a:spcPts val="0"/>
              </a:spcAft>
            </a:pPr>
            <a:r>
              <a:rPr lang="es-ES_tradnl" b="1" dirty="0"/>
              <a:t>Teléfono celular</a:t>
            </a:r>
            <a:endParaRPr lang="es-CL" b="1" dirty="0"/>
          </a:p>
          <a:p>
            <a:pPr marL="228600" algn="just">
              <a:spcAft>
                <a:spcPts val="0"/>
              </a:spcAft>
            </a:pPr>
            <a:r>
              <a:rPr lang="es-ES_tradnl" b="1" dirty="0"/>
              <a:t> </a:t>
            </a:r>
            <a:endParaRPr lang="es-CL" b="1" dirty="0"/>
          </a:p>
          <a:p>
            <a:pPr marL="514350" indent="-285750">
              <a:spcAft>
                <a:spcPts val="0"/>
              </a:spcAft>
              <a:buFont typeface="Arial" panose="020B0604020202020204" pitchFamily="34" charset="0"/>
              <a:buChar char="•"/>
            </a:pPr>
            <a:r>
              <a:rPr lang="es-ES_tradnl" b="1" dirty="0"/>
              <a:t>7% tienen un teléfono celular, según censo de 274 productores (130 de 274)</a:t>
            </a:r>
            <a:endParaRPr lang="es-CL" b="1" dirty="0"/>
          </a:p>
          <a:p>
            <a:pPr marL="514350" indent="-285750">
              <a:spcAft>
                <a:spcPts val="0"/>
              </a:spcAft>
              <a:buFont typeface="Arial" panose="020B0604020202020204" pitchFamily="34" charset="0"/>
              <a:buChar char="•"/>
            </a:pPr>
            <a:r>
              <a:rPr lang="es-ES_tradnl" b="1" dirty="0">
                <a:solidFill>
                  <a:srgbClr val="FF0000"/>
                </a:solidFill>
              </a:rPr>
              <a:t>38% tienen un teléfono inteligente</a:t>
            </a:r>
            <a:r>
              <a:rPr lang="es-ES_tradnl" b="1" dirty="0"/>
              <a:t>, según censo productores, (50 de 130)</a:t>
            </a:r>
            <a:endParaRPr lang="es-CL" b="1" dirty="0"/>
          </a:p>
          <a:p>
            <a:pPr marL="514350" indent="-285750">
              <a:spcAft>
                <a:spcPts val="0"/>
              </a:spcAft>
              <a:buFont typeface="Arial" panose="020B0604020202020204" pitchFamily="34" charset="0"/>
              <a:buChar char="•"/>
            </a:pPr>
            <a:r>
              <a:rPr lang="es-ES_tradnl" b="1" dirty="0"/>
              <a:t>29 % de las mujeres tienen un teléfono celular según censo de productores (38 de 130) y solo 10% tienen un teléfono inteligente (13 de 130).</a:t>
            </a:r>
            <a:endParaRPr lang="es-CL" b="1" dirty="0"/>
          </a:p>
          <a:p>
            <a:pPr>
              <a:spcAft>
                <a:spcPts val="0"/>
              </a:spcAft>
            </a:pPr>
            <a:r>
              <a:rPr lang="es-ES_tradnl" b="1" dirty="0"/>
              <a:t> </a:t>
            </a:r>
            <a:endParaRPr lang="es-CL" b="1" dirty="0"/>
          </a:p>
          <a:p>
            <a:pPr indent="228600">
              <a:spcAft>
                <a:spcPts val="0"/>
              </a:spcAft>
            </a:pPr>
            <a:r>
              <a:rPr lang="es-ES_tradnl" b="1" dirty="0"/>
              <a:t>Principales aspectos limitantes</a:t>
            </a:r>
            <a:endParaRPr lang="es-CL" b="1" dirty="0"/>
          </a:p>
          <a:p>
            <a:pPr>
              <a:spcAft>
                <a:spcPts val="0"/>
              </a:spcAft>
            </a:pPr>
            <a:r>
              <a:rPr lang="es-ES_tradnl" b="1" dirty="0"/>
              <a:t> </a:t>
            </a:r>
            <a:endParaRPr lang="es-CL" b="1" dirty="0"/>
          </a:p>
          <a:p>
            <a:pPr marL="514350" indent="-285750">
              <a:spcAft>
                <a:spcPts val="0"/>
              </a:spcAft>
              <a:buFont typeface="Arial" panose="020B0604020202020204" pitchFamily="34" charset="0"/>
              <a:buChar char="•"/>
            </a:pPr>
            <a:r>
              <a:rPr lang="es-ES_tradnl" b="1" dirty="0"/>
              <a:t>Mala señal de la red en la mayoría de las comunidades</a:t>
            </a:r>
            <a:endParaRPr lang="es-CL" b="1" dirty="0"/>
          </a:p>
          <a:p>
            <a:pPr marL="514350" indent="-285750">
              <a:spcAft>
                <a:spcPts val="0"/>
              </a:spcAft>
              <a:buFont typeface="Arial" panose="020B0604020202020204" pitchFamily="34" charset="0"/>
              <a:buChar char="•"/>
            </a:pPr>
            <a:r>
              <a:rPr lang="es-ES_tradnl" b="1" dirty="0"/>
              <a:t>Falta de energía en algunas comunidades</a:t>
            </a:r>
            <a:endParaRPr lang="es-CL" b="1" dirty="0"/>
          </a:p>
          <a:p>
            <a:pPr marL="514350" indent="-285750">
              <a:spcAft>
                <a:spcPts val="0"/>
              </a:spcAft>
              <a:buFont typeface="Arial" panose="020B0604020202020204" pitchFamily="34" charset="0"/>
              <a:buChar char="•"/>
            </a:pPr>
            <a:r>
              <a:rPr lang="es-ES_tradnl" b="1" dirty="0"/>
              <a:t>Aplicaciones cuyas versiones están desfasadas</a:t>
            </a:r>
            <a:endParaRPr lang="es-CL" b="1" dirty="0"/>
          </a:p>
          <a:p>
            <a:pPr marL="514350" indent="-285750">
              <a:spcAft>
                <a:spcPts val="0"/>
              </a:spcAft>
              <a:buFont typeface="Arial" panose="020B0604020202020204" pitchFamily="34" charset="0"/>
              <a:buChar char="•"/>
            </a:pPr>
            <a:r>
              <a:rPr lang="es-ES_tradnl" b="1" dirty="0"/>
              <a:t>Dificultad de los productores de más edad para usar las aplicaciones</a:t>
            </a:r>
            <a:endParaRPr lang="es-CL" b="1" dirty="0"/>
          </a:p>
          <a:p>
            <a:pPr marL="514350" indent="-285750">
              <a:spcAft>
                <a:spcPts val="0"/>
              </a:spcAft>
              <a:buFont typeface="Arial" panose="020B0604020202020204" pitchFamily="34" charset="0"/>
              <a:buChar char="•"/>
            </a:pPr>
            <a:r>
              <a:rPr lang="es-ES_tradnl" b="1" dirty="0"/>
              <a:t>Falta de teléfonos (especialmente inteligentes)</a:t>
            </a:r>
            <a:endParaRPr lang="es-CL" b="1" dirty="0"/>
          </a:p>
        </p:txBody>
      </p:sp>
      <p:sp>
        <p:nvSpPr>
          <p:cNvPr id="7" name="Rectángulo 6"/>
          <p:cNvSpPr/>
          <p:nvPr/>
        </p:nvSpPr>
        <p:spPr>
          <a:xfrm>
            <a:off x="8229599" y="5903257"/>
            <a:ext cx="3657599" cy="82027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sz="1400" dirty="0">
                <a:solidFill>
                  <a:schemeClr val="tx1"/>
                </a:solidFill>
              </a:rPr>
              <a:t>Fuente: Proyecto Blue </a:t>
            </a:r>
            <a:r>
              <a:rPr lang="es-ES_tradnl" sz="1400" dirty="0" err="1">
                <a:solidFill>
                  <a:schemeClr val="tx1"/>
                </a:solidFill>
              </a:rPr>
              <a:t>Harvest</a:t>
            </a:r>
            <a:r>
              <a:rPr lang="es-ES_tradnl" sz="1400" dirty="0">
                <a:solidFill>
                  <a:schemeClr val="tx1"/>
                </a:solidFill>
              </a:rPr>
              <a:t> Plus - CRS Nicaragua, 2020 </a:t>
            </a:r>
            <a:endParaRPr lang="es-CL" sz="1400" dirty="0">
              <a:solidFill>
                <a:schemeClr val="tx1"/>
              </a:solidFill>
            </a:endParaRPr>
          </a:p>
        </p:txBody>
      </p:sp>
      <p:cxnSp>
        <p:nvCxnSpPr>
          <p:cNvPr id="9" name="Straight Connector 4"/>
          <p:cNvCxnSpPr>
            <a:cxnSpLocks/>
          </p:cNvCxnSpPr>
          <p:nvPr/>
        </p:nvCxnSpPr>
        <p:spPr>
          <a:xfrm>
            <a:off x="654768" y="831465"/>
            <a:ext cx="10898323" cy="0"/>
          </a:xfrm>
          <a:prstGeom prst="line">
            <a:avLst/>
          </a:prstGeom>
          <a:ln w="57150">
            <a:solidFill>
              <a:srgbClr val="C00000"/>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397022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p:cNvSpPr/>
          <p:nvPr/>
        </p:nvSpPr>
        <p:spPr>
          <a:xfrm>
            <a:off x="266005" y="485203"/>
            <a:ext cx="11712388" cy="584775"/>
          </a:xfrm>
          <a:prstGeom prst="rect">
            <a:avLst/>
          </a:prstGeom>
        </p:spPr>
        <p:txBody>
          <a:bodyPr wrap="square">
            <a:spAutoFit/>
          </a:bodyPr>
          <a:lstStyle/>
          <a:p>
            <a:pPr algn="ctr"/>
            <a:r>
              <a:rPr lang="es-CL" sz="3200" b="1" dirty="0">
                <a:solidFill>
                  <a:srgbClr val="C00000"/>
                </a:solidFill>
              </a:rPr>
              <a:t>Brasil:   Acceso a AT, Internet y riego</a:t>
            </a:r>
          </a:p>
        </p:txBody>
      </p:sp>
      <p:cxnSp>
        <p:nvCxnSpPr>
          <p:cNvPr id="6" name="Straight Connector 4"/>
          <p:cNvCxnSpPr>
            <a:cxnSpLocks/>
          </p:cNvCxnSpPr>
          <p:nvPr/>
        </p:nvCxnSpPr>
        <p:spPr>
          <a:xfrm>
            <a:off x="3094892" y="1069978"/>
            <a:ext cx="5961186" cy="0"/>
          </a:xfrm>
          <a:prstGeom prst="line">
            <a:avLst/>
          </a:prstGeom>
          <a:ln w="57150">
            <a:solidFill>
              <a:srgbClr val="C00000"/>
            </a:solidFill>
          </a:ln>
        </p:spPr>
        <p:style>
          <a:lnRef idx="1">
            <a:schemeClr val="dk1"/>
          </a:lnRef>
          <a:fillRef idx="0">
            <a:schemeClr val="dk1"/>
          </a:fillRef>
          <a:effectRef idx="0">
            <a:schemeClr val="dk1"/>
          </a:effectRef>
          <a:fontRef idx="minor">
            <a:schemeClr val="tx1"/>
          </a:fontRef>
        </p:style>
      </p:cxnSp>
      <p:pic>
        <p:nvPicPr>
          <p:cNvPr id="12" name="Imagen 11">
            <a:extLst>
              <a:ext uri="{FF2B5EF4-FFF2-40B4-BE49-F238E27FC236}">
                <a16:creationId xmlns:a16="http://schemas.microsoft.com/office/drawing/2014/main" id="{B7B0A709-092B-4C98-A709-65DD76A3E54B}"/>
              </a:ext>
            </a:extLst>
          </p:cNvPr>
          <p:cNvPicPr>
            <a:picLocks noChangeAspect="1"/>
          </p:cNvPicPr>
          <p:nvPr/>
        </p:nvPicPr>
        <p:blipFill>
          <a:blip r:embed="rId3"/>
          <a:stretch>
            <a:fillRect/>
          </a:stretch>
        </p:blipFill>
        <p:spPr>
          <a:xfrm>
            <a:off x="286471" y="1657909"/>
            <a:ext cx="11800022" cy="4263152"/>
          </a:xfrm>
          <a:prstGeom prst="rect">
            <a:avLst/>
          </a:prstGeom>
        </p:spPr>
      </p:pic>
      <p:sp>
        <p:nvSpPr>
          <p:cNvPr id="14" name="Rectángulo 13">
            <a:extLst>
              <a:ext uri="{FF2B5EF4-FFF2-40B4-BE49-F238E27FC236}">
                <a16:creationId xmlns:a16="http://schemas.microsoft.com/office/drawing/2014/main" id="{90F0FFE2-B3B2-43C6-91BB-479E4C6ECB3E}"/>
              </a:ext>
            </a:extLst>
          </p:cNvPr>
          <p:cNvSpPr/>
          <p:nvPr/>
        </p:nvSpPr>
        <p:spPr>
          <a:xfrm>
            <a:off x="6699739" y="2497019"/>
            <a:ext cx="1160584" cy="2432540"/>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7" name="Rectángulo 6">
            <a:extLst>
              <a:ext uri="{FF2B5EF4-FFF2-40B4-BE49-F238E27FC236}">
                <a16:creationId xmlns:a16="http://schemas.microsoft.com/office/drawing/2014/main" id="{92F18391-E0F6-48E4-8BAE-6E2CF0C98B6D}"/>
              </a:ext>
            </a:extLst>
          </p:cNvPr>
          <p:cNvSpPr/>
          <p:nvPr/>
        </p:nvSpPr>
        <p:spPr>
          <a:xfrm>
            <a:off x="8804035" y="2491154"/>
            <a:ext cx="1160584" cy="2432540"/>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Tree>
    <p:extLst>
      <p:ext uri="{BB962C8B-B14F-4D97-AF65-F5344CB8AC3E}">
        <p14:creationId xmlns:p14="http://schemas.microsoft.com/office/powerpoint/2010/main" val="3544436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115193" y="1238286"/>
            <a:ext cx="12023019" cy="5832366"/>
          </a:xfrm>
          <a:prstGeom prst="rect">
            <a:avLst/>
          </a:prstGeom>
        </p:spPr>
        <p:txBody>
          <a:bodyPr wrap="square">
            <a:spAutoFit/>
          </a:bodyPr>
          <a:lstStyle/>
          <a:p>
            <a:pPr marL="571500" indent="-571500">
              <a:buFont typeface="Arial" panose="020B0604020202020204" pitchFamily="34" charset="0"/>
              <a:buChar char="•"/>
            </a:pPr>
            <a:r>
              <a:rPr lang="es-CL" sz="2400" b="1" dirty="0"/>
              <a:t>Limitaciones de banda ancha: infraestructura, fondos especiales, agendas, rol MINTIC</a:t>
            </a:r>
          </a:p>
          <a:p>
            <a:pPr marL="571500" indent="-571500">
              <a:buFont typeface="Arial" panose="020B0604020202020204" pitchFamily="34" charset="0"/>
              <a:buChar char="•"/>
            </a:pPr>
            <a:endParaRPr lang="es-ES_tradnl" sz="1000" b="1" dirty="0"/>
          </a:p>
          <a:p>
            <a:pPr marL="571500" indent="-571500">
              <a:buFont typeface="Arial" panose="020B0604020202020204" pitchFamily="34" charset="0"/>
              <a:buChar char="•"/>
            </a:pPr>
            <a:r>
              <a:rPr lang="es-ES_tradnl" sz="2400" b="1" dirty="0"/>
              <a:t>Potencial de la telefonía móvil:</a:t>
            </a:r>
          </a:p>
          <a:p>
            <a:pPr marL="571500" indent="-571500">
              <a:buFont typeface="Arial" panose="020B0604020202020204" pitchFamily="34" charset="0"/>
              <a:buChar char="•"/>
            </a:pPr>
            <a:endParaRPr lang="es-ES_tradnl" sz="1100" b="1" dirty="0"/>
          </a:p>
          <a:p>
            <a:pPr marL="1028700" lvl="1" indent="-571500">
              <a:buFont typeface="Arial" panose="020B0604020202020204" pitchFamily="34" charset="0"/>
              <a:buChar char="•"/>
            </a:pPr>
            <a:r>
              <a:rPr lang="es-ES_tradnl" sz="2400" b="1" dirty="0"/>
              <a:t>Diversos proyectos compiten actualmente para instalar una red de satélites que cubra todos los territorios del mundo para llenar sobre todo brechas de redes móviles (</a:t>
            </a:r>
            <a:r>
              <a:rPr lang="es-ES_tradnl" sz="2400" b="1" dirty="0" err="1"/>
              <a:t>Kuiper</a:t>
            </a:r>
            <a:r>
              <a:rPr lang="es-ES_tradnl" sz="2400" b="1" dirty="0"/>
              <a:t> - Amazon; </a:t>
            </a:r>
            <a:r>
              <a:rPr lang="es-ES_tradnl" sz="2400" b="1" dirty="0" err="1"/>
              <a:t>PoitView</a:t>
            </a:r>
            <a:r>
              <a:rPr lang="es-ES_tradnl" sz="2400" b="1" dirty="0"/>
              <a:t> </a:t>
            </a:r>
            <a:r>
              <a:rPr lang="es-ES_tradnl" sz="2400" b="1" dirty="0" err="1"/>
              <a:t>Tech</a:t>
            </a:r>
            <a:r>
              <a:rPr lang="es-ES_tradnl" sz="2400" b="1" dirty="0"/>
              <a:t> - Facebook; </a:t>
            </a:r>
            <a:r>
              <a:rPr lang="es-ES_tradnl" sz="2400" b="1" dirty="0" err="1"/>
              <a:t>Starlink</a:t>
            </a:r>
            <a:r>
              <a:rPr lang="es-ES_tradnl" sz="2400" b="1" dirty="0"/>
              <a:t> - </a:t>
            </a:r>
            <a:r>
              <a:rPr lang="es-ES_tradnl" sz="2400" b="1" dirty="0" err="1"/>
              <a:t>SpaceX</a:t>
            </a:r>
            <a:r>
              <a:rPr lang="es-ES_tradnl" sz="2400" b="1" dirty="0"/>
              <a:t>). </a:t>
            </a:r>
          </a:p>
          <a:p>
            <a:pPr marL="1028700" lvl="1" indent="-571500">
              <a:buFont typeface="Arial" panose="020B0604020202020204" pitchFamily="34" charset="0"/>
              <a:buChar char="•"/>
            </a:pPr>
            <a:endParaRPr lang="es-ES_tradnl" sz="1400" b="1" dirty="0"/>
          </a:p>
          <a:p>
            <a:pPr marL="1028700" lvl="1" indent="-571500">
              <a:buFont typeface="Arial" panose="020B0604020202020204" pitchFamily="34" charset="0"/>
              <a:buChar char="•"/>
            </a:pPr>
            <a:r>
              <a:rPr lang="es-ES_tradnl" sz="2400" b="1" dirty="0"/>
              <a:t>Estos proyectos tienen el año 2022 como plazo para estar operando y se espera que entregarán conectividad (soluciones finales) a algunas de las localidades más apartadas del planeta. </a:t>
            </a:r>
          </a:p>
          <a:p>
            <a:pPr marL="1028700" lvl="1" indent="-571500">
              <a:buFont typeface="Arial" panose="020B0604020202020204" pitchFamily="34" charset="0"/>
              <a:buChar char="•"/>
            </a:pPr>
            <a:endParaRPr lang="es-ES_tradnl" sz="1200" b="1" dirty="0"/>
          </a:p>
          <a:p>
            <a:pPr marL="531813" lvl="1" indent="-531813">
              <a:buFont typeface="Arial" panose="020B0604020202020204" pitchFamily="34" charset="0"/>
              <a:buChar char="•"/>
            </a:pPr>
            <a:r>
              <a:rPr lang="es-ES_tradnl" sz="2400" b="1" dirty="0"/>
              <a:t>Estas prestaciones implicarán un avance, aunque los dispositivos móviles sólo posibilitarán la entrega de un servicio mínimo, que probablemente se irá ampliando con los años. </a:t>
            </a:r>
          </a:p>
          <a:p>
            <a:pPr lvl="1"/>
            <a:endParaRPr lang="es-CL" sz="2400" b="1" dirty="0"/>
          </a:p>
          <a:p>
            <a:pPr marL="1028700" lvl="1" indent="-571500">
              <a:buFont typeface="Arial" panose="020B0604020202020204" pitchFamily="34" charset="0"/>
              <a:buChar char="•"/>
            </a:pPr>
            <a:endParaRPr lang="es-CL" sz="2400" b="1" dirty="0"/>
          </a:p>
        </p:txBody>
      </p:sp>
      <p:sp>
        <p:nvSpPr>
          <p:cNvPr id="3" name="Rectángulo 2"/>
          <p:cNvSpPr/>
          <p:nvPr/>
        </p:nvSpPr>
        <p:spPr>
          <a:xfrm>
            <a:off x="3222495" y="474242"/>
            <a:ext cx="5747022" cy="584775"/>
          </a:xfrm>
          <a:prstGeom prst="rect">
            <a:avLst/>
          </a:prstGeom>
        </p:spPr>
        <p:txBody>
          <a:bodyPr wrap="none">
            <a:spAutoFit/>
          </a:bodyPr>
          <a:lstStyle/>
          <a:p>
            <a:pPr algn="ctr">
              <a:defRPr/>
            </a:pPr>
            <a:r>
              <a:rPr lang="es-419" sz="3200" b="1" dirty="0">
                <a:solidFill>
                  <a:srgbClr val="C00000"/>
                </a:solidFill>
              </a:rPr>
              <a:t>¿Cómo superar la brecha digital?</a:t>
            </a:r>
            <a:endParaRPr lang="es-ES" sz="3200" b="1" dirty="0">
              <a:solidFill>
                <a:srgbClr val="C00000"/>
              </a:solidFill>
            </a:endParaRPr>
          </a:p>
        </p:txBody>
      </p:sp>
      <p:cxnSp>
        <p:nvCxnSpPr>
          <p:cNvPr id="4" name="Straight Connector 4"/>
          <p:cNvCxnSpPr>
            <a:cxnSpLocks/>
          </p:cNvCxnSpPr>
          <p:nvPr/>
        </p:nvCxnSpPr>
        <p:spPr>
          <a:xfrm>
            <a:off x="3376245" y="1102937"/>
            <a:ext cx="5416063" cy="0"/>
          </a:xfrm>
          <a:prstGeom prst="line">
            <a:avLst/>
          </a:prstGeom>
          <a:ln w="57150">
            <a:solidFill>
              <a:srgbClr val="C00000"/>
            </a:solidFill>
          </a:ln>
        </p:spPr>
        <p:style>
          <a:lnRef idx="1">
            <a:schemeClr val="dk1"/>
          </a:lnRef>
          <a:fillRef idx="0">
            <a:schemeClr val="dk1"/>
          </a:fillRef>
          <a:effectRef idx="0">
            <a:schemeClr val="dk1"/>
          </a:effectRef>
          <a:fontRef idx="minor">
            <a:schemeClr val="tx1"/>
          </a:fontRef>
        </p:style>
      </p:cxnSp>
      <p:sp>
        <p:nvSpPr>
          <p:cNvPr id="5" name="Rectángulo 4"/>
          <p:cNvSpPr/>
          <p:nvPr/>
        </p:nvSpPr>
        <p:spPr>
          <a:xfrm>
            <a:off x="232756" y="6068288"/>
            <a:ext cx="11754197" cy="748141"/>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1" algn="ctr"/>
            <a:endParaRPr lang="es-CL" sz="1900" b="1" dirty="0">
              <a:solidFill>
                <a:schemeClr val="tx1"/>
              </a:solidFill>
            </a:endParaRPr>
          </a:p>
          <a:p>
            <a:pPr marL="0" lvl="1" algn="ctr"/>
            <a:r>
              <a:rPr lang="es-CL" sz="1900" b="1" dirty="0">
                <a:solidFill>
                  <a:schemeClr val="tx1"/>
                </a:solidFill>
              </a:rPr>
              <a:t>SOLUCIONES ENDÓGENAS (IICA-BID-MICROSOFT): IMPORTANTE PRESENCIA DE PROVEEDORES LOCALES DE PEQUEÑA ESCALA (REDES COMUNITARIAS) </a:t>
            </a:r>
          </a:p>
          <a:p>
            <a:pPr algn="ctr"/>
            <a:endParaRPr lang="es-CL" sz="1600" dirty="0">
              <a:solidFill>
                <a:schemeClr val="tx1"/>
              </a:solidFill>
            </a:endParaRPr>
          </a:p>
        </p:txBody>
      </p:sp>
    </p:spTree>
    <p:extLst>
      <p:ext uri="{BB962C8B-B14F-4D97-AF65-F5344CB8AC3E}">
        <p14:creationId xmlns:p14="http://schemas.microsoft.com/office/powerpoint/2010/main" val="40924494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p:cNvSpPr/>
          <p:nvPr/>
        </p:nvSpPr>
        <p:spPr>
          <a:xfrm>
            <a:off x="964276" y="407743"/>
            <a:ext cx="10324408" cy="584775"/>
          </a:xfrm>
          <a:prstGeom prst="rect">
            <a:avLst/>
          </a:prstGeom>
        </p:spPr>
        <p:txBody>
          <a:bodyPr wrap="square">
            <a:spAutoFit/>
          </a:bodyPr>
          <a:lstStyle/>
          <a:p>
            <a:pPr algn="ctr">
              <a:defRPr/>
            </a:pPr>
            <a:r>
              <a:rPr lang="es-CL" sz="3200" b="1" dirty="0">
                <a:solidFill>
                  <a:srgbClr val="C00000"/>
                </a:solidFill>
              </a:rPr>
              <a:t>Tendencia: se digitaliza todo el Sistema Alimentario</a:t>
            </a:r>
            <a:endParaRPr lang="es-ES" sz="3200" b="1" dirty="0">
              <a:solidFill>
                <a:srgbClr val="C00000"/>
              </a:solidFill>
            </a:endParaRPr>
          </a:p>
        </p:txBody>
      </p:sp>
      <p:cxnSp>
        <p:nvCxnSpPr>
          <p:cNvPr id="4" name="Straight Connector 4"/>
          <p:cNvCxnSpPr>
            <a:cxnSpLocks/>
          </p:cNvCxnSpPr>
          <p:nvPr/>
        </p:nvCxnSpPr>
        <p:spPr>
          <a:xfrm>
            <a:off x="1800737" y="1119567"/>
            <a:ext cx="8537575" cy="0"/>
          </a:xfrm>
          <a:prstGeom prst="line">
            <a:avLst/>
          </a:prstGeom>
          <a:ln w="57150">
            <a:solidFill>
              <a:srgbClr val="C00000"/>
            </a:solidFill>
          </a:ln>
        </p:spPr>
        <p:style>
          <a:lnRef idx="1">
            <a:schemeClr val="dk1"/>
          </a:lnRef>
          <a:fillRef idx="0">
            <a:schemeClr val="dk1"/>
          </a:fillRef>
          <a:effectRef idx="0">
            <a:schemeClr val="dk1"/>
          </a:effectRef>
          <a:fontRef idx="minor">
            <a:schemeClr val="tx1"/>
          </a:fontRef>
        </p:style>
      </p:cxnSp>
      <p:sp>
        <p:nvSpPr>
          <p:cNvPr id="6" name="Rectángulo 5"/>
          <p:cNvSpPr/>
          <p:nvPr/>
        </p:nvSpPr>
        <p:spPr>
          <a:xfrm>
            <a:off x="7403124" y="4615686"/>
            <a:ext cx="4705752" cy="2185214"/>
          </a:xfrm>
          <a:prstGeom prst="rect">
            <a:avLst/>
          </a:prstGeom>
          <a:solidFill>
            <a:schemeClr val="accent2">
              <a:lumMod val="20000"/>
              <a:lumOff val="80000"/>
            </a:schemeClr>
          </a:solidFill>
        </p:spPr>
        <p:txBody>
          <a:bodyPr wrap="square">
            <a:spAutoFit/>
          </a:bodyPr>
          <a:lstStyle/>
          <a:p>
            <a:pPr marL="176213" indent="-176213">
              <a:buFont typeface="Arial" panose="020B0604020202020204" pitchFamily="34" charset="0"/>
              <a:buChar char="•"/>
            </a:pPr>
            <a:r>
              <a:rPr lang="es-CL" sz="1600" dirty="0">
                <a:solidFill>
                  <a:srgbClr val="181717"/>
                </a:solidFill>
                <a:latin typeface="Calibri" panose="020F0502020204030204" pitchFamily="34" charset="0"/>
                <a:ea typeface="Garamond" panose="02020404030301010803" pitchFamily="18" charset="0"/>
                <a:cs typeface="Calibri" panose="020F0502020204030204" pitchFamily="34" charset="0"/>
              </a:rPr>
              <a:t>Estudio de CEPAL de nivel regional (Sotomayor y otros, 2021)</a:t>
            </a:r>
          </a:p>
          <a:p>
            <a:pPr marL="176213" indent="-176213">
              <a:buFont typeface="Arial" panose="020B0604020202020204" pitchFamily="34" charset="0"/>
              <a:buChar char="•"/>
            </a:pPr>
            <a:endParaRPr lang="es-CL" sz="900" dirty="0">
              <a:solidFill>
                <a:srgbClr val="181717"/>
              </a:solidFill>
              <a:latin typeface="Calibri" panose="020F0502020204030204" pitchFamily="34" charset="0"/>
              <a:ea typeface="Garamond" panose="02020404030301010803" pitchFamily="18" charset="0"/>
              <a:cs typeface="Calibri" panose="020F0502020204030204" pitchFamily="34" charset="0"/>
            </a:endParaRPr>
          </a:p>
          <a:p>
            <a:pPr marL="176213" indent="-176213">
              <a:buFont typeface="Arial" panose="020B0604020202020204" pitchFamily="34" charset="0"/>
              <a:buChar char="•"/>
            </a:pPr>
            <a:r>
              <a:rPr lang="es-CL" sz="1600" dirty="0">
                <a:solidFill>
                  <a:srgbClr val="181717"/>
                </a:solidFill>
                <a:latin typeface="Calibri" panose="020F0502020204030204" pitchFamily="34" charset="0"/>
                <a:ea typeface="Garamond" panose="02020404030301010803" pitchFamily="18" charset="0"/>
                <a:cs typeface="Calibri" panose="020F0502020204030204" pitchFamily="34" charset="0"/>
              </a:rPr>
              <a:t>Estudios de CEPAL en Brasil (Buainain y otros, 2021)</a:t>
            </a:r>
          </a:p>
          <a:p>
            <a:pPr marL="176213" indent="-176213">
              <a:buFont typeface="Arial" panose="020B0604020202020204" pitchFamily="34" charset="0"/>
              <a:buChar char="•"/>
            </a:pPr>
            <a:endParaRPr lang="es-CL" sz="800" dirty="0">
              <a:solidFill>
                <a:srgbClr val="181717"/>
              </a:solidFill>
              <a:latin typeface="Calibri" panose="020F0502020204030204" pitchFamily="34" charset="0"/>
              <a:ea typeface="Garamond" panose="02020404030301010803" pitchFamily="18" charset="0"/>
              <a:cs typeface="Calibri" panose="020F0502020204030204" pitchFamily="34" charset="0"/>
            </a:endParaRPr>
          </a:p>
          <a:p>
            <a:pPr marL="176213" indent="-176213">
              <a:buFont typeface="Arial" panose="020B0604020202020204" pitchFamily="34" charset="0"/>
              <a:buChar char="•"/>
            </a:pPr>
            <a:r>
              <a:rPr lang="es-CL" sz="1600" dirty="0">
                <a:solidFill>
                  <a:srgbClr val="181717"/>
                </a:solidFill>
                <a:latin typeface="Calibri" panose="020F0502020204030204" pitchFamily="34" charset="0"/>
                <a:ea typeface="Garamond" panose="02020404030301010803" pitchFamily="18" charset="0"/>
                <a:cs typeface="Calibri" panose="020F0502020204030204" pitchFamily="34" charset="0"/>
              </a:rPr>
              <a:t>Estudios de CEPAL en El Salvador, Guatemala, Honduras y México (Cruz y Aedo, 2021)</a:t>
            </a:r>
          </a:p>
          <a:p>
            <a:pPr marL="176213" indent="-176213">
              <a:buFont typeface="Arial" panose="020B0604020202020204" pitchFamily="34" charset="0"/>
              <a:buChar char="•"/>
            </a:pPr>
            <a:endParaRPr lang="es-CL" sz="700" dirty="0">
              <a:solidFill>
                <a:srgbClr val="181717"/>
              </a:solidFill>
              <a:latin typeface="Calibri" panose="020F0502020204030204" pitchFamily="34" charset="0"/>
              <a:ea typeface="Garamond" panose="02020404030301010803" pitchFamily="18" charset="0"/>
              <a:cs typeface="Calibri" panose="020F0502020204030204" pitchFamily="34" charset="0"/>
            </a:endParaRPr>
          </a:p>
          <a:p>
            <a:pPr marL="176213" indent="-176213">
              <a:buFont typeface="Arial" panose="020B0604020202020204" pitchFamily="34" charset="0"/>
              <a:buChar char="•"/>
            </a:pPr>
            <a:r>
              <a:rPr lang="es-CL" sz="1600" dirty="0">
                <a:solidFill>
                  <a:srgbClr val="181717"/>
                </a:solidFill>
                <a:latin typeface="Calibri" panose="020F0502020204030204" pitchFamily="34" charset="0"/>
                <a:cs typeface="Calibri" panose="020F0502020204030204" pitchFamily="34" charset="0"/>
              </a:rPr>
              <a:t>Estudios de FAO en Argentina, Chile y Uruguay (Martínez , 2021)</a:t>
            </a:r>
            <a:endParaRPr lang="es-CL" sz="1600" dirty="0">
              <a:latin typeface="Calibri" panose="020F0502020204030204" pitchFamily="34" charset="0"/>
              <a:cs typeface="Calibri" panose="020F0502020204030204" pitchFamily="34" charset="0"/>
            </a:endParaRPr>
          </a:p>
        </p:txBody>
      </p:sp>
      <p:pic>
        <p:nvPicPr>
          <p:cNvPr id="7" name="Content Placeholder 4">
            <a:extLst>
              <a:ext uri="{FF2B5EF4-FFF2-40B4-BE49-F238E27FC236}">
                <a16:creationId xmlns:a16="http://schemas.microsoft.com/office/drawing/2014/main" id="{DAA08909-7C0D-4F54-B6FA-428FD9F49D23}"/>
              </a:ext>
            </a:extLst>
          </p:cNvPr>
          <p:cNvPicPr/>
          <p:nvPr/>
        </p:nvPicPr>
        <p:blipFill rotWithShape="1">
          <a:blip r:embed="rId3"/>
          <a:srcRect/>
          <a:stretch/>
        </p:blipFill>
        <p:spPr>
          <a:xfrm>
            <a:off x="158896" y="1679172"/>
            <a:ext cx="6945289" cy="4538269"/>
          </a:xfrm>
          <a:prstGeom prst="rect">
            <a:avLst/>
          </a:prstGeom>
          <a:ln>
            <a:solidFill>
              <a:schemeClr val="bg1">
                <a:lumMod val="75000"/>
              </a:schemeClr>
            </a:solidFill>
          </a:ln>
        </p:spPr>
      </p:pic>
      <p:sp>
        <p:nvSpPr>
          <p:cNvPr id="2" name="Rectángulo 1"/>
          <p:cNvSpPr/>
          <p:nvPr/>
        </p:nvSpPr>
        <p:spPr>
          <a:xfrm>
            <a:off x="107110" y="6344527"/>
            <a:ext cx="1845426" cy="281231"/>
          </a:xfrm>
          <a:prstGeom prst="rect">
            <a:avLst/>
          </a:prstGeom>
        </p:spPr>
        <p:txBody>
          <a:bodyPr wrap="square">
            <a:spAutoFit/>
          </a:bodyPr>
          <a:lstStyle/>
          <a:p>
            <a:pPr marL="449263" indent="-366713">
              <a:lnSpc>
                <a:spcPct val="107000"/>
              </a:lnSpc>
              <a:spcAft>
                <a:spcPts val="800"/>
              </a:spcAft>
            </a:pPr>
            <a:r>
              <a:rPr lang="es-ES" sz="1200" dirty="0">
                <a:latin typeface="Calibri" panose="020F0502020204030204" pitchFamily="34" charset="0"/>
                <a:ea typeface="Calibri" panose="020F0502020204030204" pitchFamily="34" charset="0"/>
                <a:cs typeface="Times New Roman" panose="02020603050405020304" pitchFamily="18" charset="0"/>
              </a:rPr>
              <a:t>Fuente: HLPE, 2017</a:t>
            </a:r>
            <a:endParaRPr lang="es-CL" sz="16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 name="Rectángulo 7"/>
          <p:cNvSpPr/>
          <p:nvPr/>
        </p:nvSpPr>
        <p:spPr>
          <a:xfrm>
            <a:off x="7403124" y="1652030"/>
            <a:ext cx="4705752" cy="2800767"/>
          </a:xfrm>
          <a:prstGeom prst="rect">
            <a:avLst/>
          </a:prstGeom>
          <a:solidFill>
            <a:schemeClr val="accent2">
              <a:lumMod val="20000"/>
              <a:lumOff val="80000"/>
            </a:schemeClr>
          </a:solidFill>
        </p:spPr>
        <p:txBody>
          <a:bodyPr wrap="square">
            <a:spAutoFit/>
          </a:bodyPr>
          <a:lstStyle/>
          <a:p>
            <a:endParaRPr lang="es-ES_tradnl" sz="1600" dirty="0">
              <a:latin typeface="Corbel" panose="020B0503020204020204" pitchFamily="34" charset="0"/>
              <a:ea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s-ES_tradnl" sz="1600" dirty="0">
                <a:latin typeface="Corbel" panose="020B0503020204020204" pitchFamily="34" charset="0"/>
                <a:ea typeface="Times New Roman" panose="02020603050405020304" pitchFamily="18" charset="0"/>
                <a:cs typeface="Times New Roman" panose="02020603050405020304" pitchFamily="18" charset="0"/>
              </a:rPr>
              <a:t>Operación de plataformas digitales</a:t>
            </a:r>
          </a:p>
          <a:p>
            <a:pPr marL="285750" indent="-285750">
              <a:buFont typeface="Arial" panose="020B0604020202020204" pitchFamily="34" charset="0"/>
              <a:buChar char="•"/>
            </a:pPr>
            <a:r>
              <a:rPr lang="es-ES_tradnl" sz="1600" dirty="0">
                <a:latin typeface="Corbel" panose="020B0503020204020204" pitchFamily="34" charset="0"/>
                <a:ea typeface="Times New Roman" panose="02020603050405020304" pitchFamily="18" charset="0"/>
                <a:cs typeface="Times New Roman" panose="02020603050405020304" pitchFamily="18" charset="0"/>
              </a:rPr>
              <a:t>Sensores</a:t>
            </a:r>
          </a:p>
          <a:p>
            <a:pPr marL="285750" indent="-285750">
              <a:buFont typeface="Arial" panose="020B0604020202020204" pitchFamily="34" charset="0"/>
              <a:buChar char="•"/>
            </a:pPr>
            <a:r>
              <a:rPr lang="es-ES_tradnl" sz="1600" dirty="0" err="1">
                <a:latin typeface="Corbel" panose="020B0503020204020204" pitchFamily="34" charset="0"/>
                <a:ea typeface="Times New Roman" panose="02020603050405020304" pitchFamily="18" charset="0"/>
                <a:cs typeface="Times New Roman" panose="02020603050405020304" pitchFamily="18" charset="0"/>
              </a:rPr>
              <a:t>IoT</a:t>
            </a:r>
            <a:endParaRPr lang="es-ES_tradnl" sz="1600" dirty="0">
              <a:latin typeface="Corbel" panose="020B0503020204020204" pitchFamily="34" charset="0"/>
              <a:ea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s-ES_tradnl" sz="1600" dirty="0">
                <a:latin typeface="Corbel" panose="020B0503020204020204" pitchFamily="34" charset="0"/>
                <a:ea typeface="Times New Roman" panose="02020603050405020304" pitchFamily="18" charset="0"/>
                <a:cs typeface="Times New Roman" panose="02020603050405020304" pitchFamily="18" charset="0"/>
              </a:rPr>
              <a:t>Robots</a:t>
            </a:r>
          </a:p>
          <a:p>
            <a:pPr marL="285750" indent="-285750">
              <a:buFont typeface="Arial" panose="020B0604020202020204" pitchFamily="34" charset="0"/>
              <a:buChar char="•"/>
            </a:pPr>
            <a:r>
              <a:rPr lang="es-ES_tradnl" sz="1600" dirty="0">
                <a:latin typeface="Corbel" panose="020B0503020204020204" pitchFamily="34" charset="0"/>
                <a:ea typeface="Times New Roman" panose="02020603050405020304" pitchFamily="18" charset="0"/>
                <a:cs typeface="Times New Roman" panose="02020603050405020304" pitchFamily="18" charset="0"/>
              </a:rPr>
              <a:t>Drones</a:t>
            </a:r>
          </a:p>
          <a:p>
            <a:pPr marL="285750" indent="-285750">
              <a:buFont typeface="Arial" panose="020B0604020202020204" pitchFamily="34" charset="0"/>
              <a:buChar char="•"/>
            </a:pPr>
            <a:r>
              <a:rPr lang="es-ES_tradnl" sz="1600" i="1" dirty="0">
                <a:latin typeface="Corbel" panose="020B0503020204020204" pitchFamily="34" charset="0"/>
                <a:ea typeface="Times New Roman" panose="02020603050405020304" pitchFamily="18" charset="0"/>
                <a:cs typeface="Times New Roman" panose="02020603050405020304" pitchFamily="18" charset="0"/>
              </a:rPr>
              <a:t>Big Data</a:t>
            </a:r>
          </a:p>
          <a:p>
            <a:pPr marL="285750" indent="-285750">
              <a:buFont typeface="Arial" panose="020B0604020202020204" pitchFamily="34" charset="0"/>
              <a:buChar char="•"/>
            </a:pPr>
            <a:r>
              <a:rPr lang="es-ES_tradnl" sz="1600" i="1" dirty="0">
                <a:latin typeface="Corbel" panose="020B0503020204020204" pitchFamily="34" charset="0"/>
                <a:ea typeface="Times New Roman" panose="02020603050405020304" pitchFamily="18" charset="0"/>
                <a:cs typeface="Times New Roman" panose="02020603050405020304" pitchFamily="18" charset="0"/>
              </a:rPr>
              <a:t>Cloud Computing</a:t>
            </a:r>
          </a:p>
          <a:p>
            <a:pPr marL="285750" indent="-285750">
              <a:buFont typeface="Arial" panose="020B0604020202020204" pitchFamily="34" charset="0"/>
              <a:buChar char="•"/>
            </a:pPr>
            <a:r>
              <a:rPr lang="es-ES_tradnl" sz="1600" dirty="0">
                <a:latin typeface="Corbel" panose="020B0503020204020204" pitchFamily="34" charset="0"/>
                <a:ea typeface="Times New Roman" panose="02020603050405020304" pitchFamily="18" charset="0"/>
                <a:cs typeface="Times New Roman" panose="02020603050405020304" pitchFamily="18" charset="0"/>
              </a:rPr>
              <a:t>Inteligencia Artificial</a:t>
            </a:r>
          </a:p>
          <a:p>
            <a:pPr marL="285750" indent="-285750">
              <a:buFont typeface="Arial" panose="020B0604020202020204" pitchFamily="34" charset="0"/>
              <a:buChar char="•"/>
            </a:pPr>
            <a:r>
              <a:rPr lang="es-ES_tradnl" sz="1600" dirty="0" err="1">
                <a:latin typeface="Corbel" panose="020B0503020204020204" pitchFamily="34" charset="0"/>
                <a:ea typeface="Times New Roman" panose="02020603050405020304" pitchFamily="18" charset="0"/>
                <a:cs typeface="Times New Roman" panose="02020603050405020304" pitchFamily="18" charset="0"/>
              </a:rPr>
              <a:t>B</a:t>
            </a:r>
            <a:r>
              <a:rPr lang="es-ES_tradnl" sz="1600" i="1" dirty="0" err="1">
                <a:latin typeface="Corbel" panose="020B0503020204020204" pitchFamily="34" charset="0"/>
                <a:ea typeface="Times New Roman" panose="02020603050405020304" pitchFamily="18" charset="0"/>
                <a:cs typeface="Times New Roman" panose="02020603050405020304" pitchFamily="18" charset="0"/>
              </a:rPr>
              <a:t>lockchain</a:t>
            </a:r>
            <a:r>
              <a:rPr lang="es-ES_tradnl" sz="1600" dirty="0">
                <a:latin typeface="Corbel" panose="020B0503020204020204" pitchFamily="34" charset="0"/>
                <a:ea typeface="Times New Roman" panose="02020603050405020304" pitchFamily="18" charset="0"/>
                <a:cs typeface="Times New Roman" panose="02020603050405020304" pitchFamily="18" charset="0"/>
              </a:rPr>
              <a:t> </a:t>
            </a:r>
          </a:p>
          <a:p>
            <a:pPr marL="285750" indent="-285750">
              <a:buFont typeface="Arial" panose="020B0604020202020204" pitchFamily="34" charset="0"/>
              <a:buChar char="•"/>
            </a:pPr>
            <a:endParaRPr lang="es-ES_tradnl" sz="1600" dirty="0">
              <a:latin typeface="Corbel" panose="020B0503020204020204" pitchFamily="34" charset="0"/>
              <a:ea typeface="Times New Roman" panose="02020603050405020304" pitchFamily="18" charset="0"/>
              <a:cs typeface="Times New Roman" panose="02020603050405020304" pitchFamily="18" charset="0"/>
            </a:endParaRPr>
          </a:p>
        </p:txBody>
      </p:sp>
      <p:sp>
        <p:nvSpPr>
          <p:cNvPr id="5" name="Rectángulo 4">
            <a:extLst>
              <a:ext uri="{FF2B5EF4-FFF2-40B4-BE49-F238E27FC236}">
                <a16:creationId xmlns:a16="http://schemas.microsoft.com/office/drawing/2014/main" id="{A49A2BB8-B2CE-4ED4-9B3A-8E1E676B59F3}"/>
              </a:ext>
            </a:extLst>
          </p:cNvPr>
          <p:cNvSpPr/>
          <p:nvPr/>
        </p:nvSpPr>
        <p:spPr>
          <a:xfrm>
            <a:off x="10583636" y="4105979"/>
            <a:ext cx="1436740" cy="276999"/>
          </a:xfrm>
          <a:prstGeom prst="rect">
            <a:avLst/>
          </a:prstGeom>
        </p:spPr>
        <p:txBody>
          <a:bodyPr wrap="none">
            <a:spAutoFit/>
          </a:bodyPr>
          <a:lstStyle/>
          <a:p>
            <a:r>
              <a:rPr lang="es-ES_tradnl" sz="1200" dirty="0"/>
              <a:t>Fuente: OCDE, 2018</a:t>
            </a:r>
            <a:endParaRPr lang="es-ES_tradnl" sz="1200" dirty="0">
              <a:latin typeface="Corbel" panose="020B050302020402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493490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1" y="1635368"/>
            <a:ext cx="11922369" cy="4325816"/>
          </a:xfrm>
        </p:spPr>
        <p:txBody>
          <a:bodyPr>
            <a:noAutofit/>
          </a:bodyPr>
          <a:lstStyle/>
          <a:p>
            <a:r>
              <a:rPr lang="es-ES" sz="2600" b="1" dirty="0">
                <a:latin typeface="+mn-lt"/>
                <a:ea typeface="+mn-ea"/>
                <a:cs typeface="+mn-cs"/>
              </a:rPr>
              <a:t>“ES NECESARIO UNA TRANSFORMACIÓN DEL SISTEMA ALIMENTARIO”</a:t>
            </a:r>
            <a:br>
              <a:rPr lang="es-ES" sz="2600" b="1" dirty="0">
                <a:latin typeface="+mn-lt"/>
                <a:ea typeface="+mn-ea"/>
                <a:cs typeface="+mn-cs"/>
              </a:rPr>
            </a:br>
            <a:br>
              <a:rPr lang="es-ES" sz="2600" b="1" dirty="0">
                <a:latin typeface="+mn-lt"/>
                <a:ea typeface="+mn-ea"/>
                <a:cs typeface="+mn-cs"/>
              </a:rPr>
            </a:br>
            <a:br>
              <a:rPr lang="es-ES" sz="2600" b="1" dirty="0">
                <a:latin typeface="+mn-lt"/>
                <a:ea typeface="+mn-ea"/>
                <a:cs typeface="+mn-cs"/>
              </a:rPr>
            </a:br>
            <a:r>
              <a:rPr lang="es-ES" sz="2600" b="1" dirty="0">
                <a:latin typeface="+mn-lt"/>
                <a:ea typeface="+mn-ea"/>
                <a:cs typeface="+mn-cs"/>
              </a:rPr>
              <a:t>“TENEMOS QUE APLICAR UNA ESTRATEGIA DE BAJO COSTO” (EVITAR EL INMOVILISMO)</a:t>
            </a:r>
            <a:br>
              <a:rPr lang="es-ES" sz="2600" b="1" dirty="0">
                <a:latin typeface="+mn-lt"/>
                <a:ea typeface="+mn-ea"/>
                <a:cs typeface="+mn-cs"/>
              </a:rPr>
            </a:br>
            <a:br>
              <a:rPr lang="es-ES" sz="2600" b="1" dirty="0">
                <a:latin typeface="+mn-lt"/>
                <a:ea typeface="+mn-ea"/>
                <a:cs typeface="+mn-cs"/>
              </a:rPr>
            </a:br>
            <a:br>
              <a:rPr lang="es-ES" sz="2600" b="1" dirty="0">
                <a:latin typeface="+mn-lt"/>
                <a:ea typeface="+mn-ea"/>
                <a:cs typeface="+mn-cs"/>
              </a:rPr>
            </a:br>
            <a:r>
              <a:rPr lang="es-ES" sz="2600" b="1" dirty="0">
                <a:latin typeface="+mn-lt"/>
                <a:ea typeface="+mn-ea"/>
                <a:cs typeface="+mn-cs"/>
              </a:rPr>
              <a:t>“LA DIGITALIZACIÓN ES CONDICIÓN NECESARIA PERO NO SUFICIENTE”</a:t>
            </a:r>
            <a:br>
              <a:rPr lang="es-ES" sz="2600" b="1" dirty="0">
                <a:latin typeface="+mn-lt"/>
                <a:ea typeface="+mn-ea"/>
                <a:cs typeface="+mn-cs"/>
              </a:rPr>
            </a:br>
            <a:br>
              <a:rPr lang="es-ES" sz="2600" b="1" dirty="0">
                <a:latin typeface="+mn-lt"/>
                <a:ea typeface="+mn-ea"/>
                <a:cs typeface="+mn-cs"/>
              </a:rPr>
            </a:br>
            <a:br>
              <a:rPr lang="es-ES" sz="2600" b="1" dirty="0">
                <a:latin typeface="+mn-lt"/>
                <a:ea typeface="+mn-ea"/>
                <a:cs typeface="+mn-cs"/>
              </a:rPr>
            </a:br>
            <a:r>
              <a:rPr lang="es-ES" sz="2600" b="1" dirty="0">
                <a:latin typeface="+mn-lt"/>
                <a:ea typeface="+mn-ea"/>
                <a:cs typeface="+mn-cs"/>
              </a:rPr>
              <a:t>“LA DIGITALIZACIÓN DEBE ESTAR AL SERVICIO DE NUEVOS PARADIGMAS: TRANSICIÓN AGROECOLÓGICA Y BIOECONOMIA”  </a:t>
            </a:r>
            <a:r>
              <a:rPr lang="es-CL" sz="2600" dirty="0"/>
              <a:t> </a:t>
            </a:r>
          </a:p>
        </p:txBody>
      </p:sp>
      <p:cxnSp>
        <p:nvCxnSpPr>
          <p:cNvPr id="3" name="Straight Connector 4">
            <a:extLst>
              <a:ext uri="{FF2B5EF4-FFF2-40B4-BE49-F238E27FC236}">
                <a16:creationId xmlns:a16="http://schemas.microsoft.com/office/drawing/2014/main" id="{F9826BCA-83DA-44FC-86CE-DE8CD7C9A88A}"/>
              </a:ext>
            </a:extLst>
          </p:cNvPr>
          <p:cNvCxnSpPr>
            <a:cxnSpLocks/>
          </p:cNvCxnSpPr>
          <p:nvPr/>
        </p:nvCxnSpPr>
        <p:spPr>
          <a:xfrm>
            <a:off x="4285104" y="1116183"/>
            <a:ext cx="3557636" cy="0"/>
          </a:xfrm>
          <a:prstGeom prst="line">
            <a:avLst/>
          </a:prstGeom>
          <a:ln w="57150">
            <a:solidFill>
              <a:srgbClr val="C00000"/>
            </a:solidFill>
          </a:ln>
        </p:spPr>
        <p:style>
          <a:lnRef idx="1">
            <a:schemeClr val="dk1"/>
          </a:lnRef>
          <a:fillRef idx="0">
            <a:schemeClr val="dk1"/>
          </a:fillRef>
          <a:effectRef idx="0">
            <a:schemeClr val="dk1"/>
          </a:effectRef>
          <a:fontRef idx="minor">
            <a:schemeClr val="tx1"/>
          </a:fontRef>
        </p:style>
      </p:cxnSp>
      <p:sp>
        <p:nvSpPr>
          <p:cNvPr id="4" name="Rectángulo 3">
            <a:extLst>
              <a:ext uri="{FF2B5EF4-FFF2-40B4-BE49-F238E27FC236}">
                <a16:creationId xmlns:a16="http://schemas.microsoft.com/office/drawing/2014/main" id="{C279815E-1088-41DA-874A-DE7789BC000F}"/>
              </a:ext>
            </a:extLst>
          </p:cNvPr>
          <p:cNvSpPr/>
          <p:nvPr/>
        </p:nvSpPr>
        <p:spPr>
          <a:xfrm>
            <a:off x="4232349" y="501133"/>
            <a:ext cx="3727303" cy="584775"/>
          </a:xfrm>
          <a:prstGeom prst="rect">
            <a:avLst/>
          </a:prstGeom>
        </p:spPr>
        <p:txBody>
          <a:bodyPr wrap="none">
            <a:spAutoFit/>
          </a:bodyPr>
          <a:lstStyle/>
          <a:p>
            <a:pPr algn="ctr">
              <a:defRPr/>
            </a:pPr>
            <a:r>
              <a:rPr lang="es-419" sz="3200" b="1" dirty="0">
                <a:solidFill>
                  <a:srgbClr val="C00000"/>
                </a:solidFill>
              </a:rPr>
              <a:t>Principales mensajes</a:t>
            </a:r>
            <a:endParaRPr lang="es-ES" sz="3200" b="1" dirty="0">
              <a:solidFill>
                <a:srgbClr val="C00000"/>
              </a:solidFill>
            </a:endParaRPr>
          </a:p>
        </p:txBody>
      </p:sp>
    </p:spTree>
    <p:extLst>
      <p:ext uri="{BB962C8B-B14F-4D97-AF65-F5344CB8AC3E}">
        <p14:creationId xmlns:p14="http://schemas.microsoft.com/office/powerpoint/2010/main" val="11344952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0" y="-70338"/>
            <a:ext cx="5088467" cy="68580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defRPr/>
            </a:pPr>
            <a:endParaRPr lang="en-US" altLang="en-US" sz="2400" dirty="0">
              <a:solidFill>
                <a:srgbClr val="FFFFFF"/>
              </a:solidFill>
              <a:latin typeface="Calibri" panose="020F0502020204030204" pitchFamily="34" charset="0"/>
            </a:endParaRPr>
          </a:p>
        </p:txBody>
      </p:sp>
      <p:sp>
        <p:nvSpPr>
          <p:cNvPr id="20484" name="Rectangle 7"/>
          <p:cNvSpPr>
            <a:spLocks noChangeArrowheads="1"/>
          </p:cNvSpPr>
          <p:nvPr/>
        </p:nvSpPr>
        <p:spPr bwMode="auto">
          <a:xfrm>
            <a:off x="334434" y="2472267"/>
            <a:ext cx="4129617" cy="255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s-CL" altLang="es-CL" sz="3200" b="1" dirty="0"/>
              <a:t>ASISTENCIA TÉCNICA Y DIGITALIZACIÓN</a:t>
            </a:r>
          </a:p>
          <a:p>
            <a:pPr algn="ctr"/>
            <a:endParaRPr lang="es-CL" altLang="en-US" sz="3200" b="1" dirty="0"/>
          </a:p>
          <a:p>
            <a:pPr algn="ctr"/>
            <a:endParaRPr lang="en-US" altLang="en-US" sz="3200" dirty="0"/>
          </a:p>
        </p:txBody>
      </p:sp>
      <p:pic>
        <p:nvPicPr>
          <p:cNvPr id="20485" name="Picture 20" descr="Imagen relacionad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69272" y="5856560"/>
            <a:ext cx="1331384" cy="81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6" descr="Concepto de red y clasificaciones. – El Prof de Compu">
            <a:extLst>
              <a:ext uri="{FF2B5EF4-FFF2-40B4-BE49-F238E27FC236}">
                <a16:creationId xmlns:a16="http://schemas.microsoft.com/office/drawing/2014/main" id="{267DE192-5156-4FA9-BA82-167B0084FCF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86247" y="2637691"/>
            <a:ext cx="2623003" cy="19748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5115601"/>
      </p:ext>
    </p:extLst>
  </p:cSld>
  <p:clrMapOvr>
    <a:masterClrMapping/>
  </p:clrMapOvr>
  <p:transition advClick="0"/>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p:cNvSpPr/>
          <p:nvPr/>
        </p:nvSpPr>
        <p:spPr>
          <a:xfrm>
            <a:off x="266005" y="318953"/>
            <a:ext cx="11712388" cy="2431435"/>
          </a:xfrm>
          <a:prstGeom prst="rect">
            <a:avLst/>
          </a:prstGeom>
        </p:spPr>
        <p:txBody>
          <a:bodyPr wrap="square">
            <a:spAutoFit/>
          </a:bodyPr>
          <a:lstStyle/>
          <a:p>
            <a:pPr algn="ctr"/>
            <a:r>
              <a:rPr lang="es-CL" sz="3200" b="1" dirty="0">
                <a:solidFill>
                  <a:srgbClr val="C00000"/>
                </a:solidFill>
              </a:rPr>
              <a:t>México: uso de plataformas digitales en actividades </a:t>
            </a:r>
            <a:r>
              <a:rPr lang="es-CL" sz="3200" b="1" dirty="0" err="1">
                <a:solidFill>
                  <a:srgbClr val="C00000"/>
                </a:solidFill>
              </a:rPr>
              <a:t>agroproductivas</a:t>
            </a:r>
            <a:r>
              <a:rPr lang="es-CL" sz="3200" b="1" dirty="0">
                <a:solidFill>
                  <a:srgbClr val="C00000"/>
                </a:solidFill>
              </a:rPr>
              <a:t> </a:t>
            </a:r>
            <a:r>
              <a:rPr lang="es-CL" sz="2400" b="1" dirty="0">
                <a:solidFill>
                  <a:srgbClr val="C00000"/>
                </a:solidFill>
              </a:rPr>
              <a:t>(1646 encuestas, septiembre 2020)</a:t>
            </a:r>
          </a:p>
          <a:p>
            <a:pPr algn="ctr"/>
            <a:endParaRPr lang="es-CL" sz="3200" b="1" dirty="0">
              <a:solidFill>
                <a:srgbClr val="C00000"/>
              </a:solidFill>
            </a:endParaRPr>
          </a:p>
          <a:p>
            <a:pPr algn="ctr"/>
            <a:endParaRPr lang="es-ES" sz="3200" b="1" dirty="0">
              <a:solidFill>
                <a:srgbClr val="C00000"/>
              </a:solidFill>
            </a:endParaRPr>
          </a:p>
          <a:p>
            <a:pPr algn="ctr"/>
            <a:endParaRPr lang="es-CL" sz="3200" b="1" dirty="0">
              <a:solidFill>
                <a:srgbClr val="C00000"/>
              </a:solidFill>
            </a:endParaRPr>
          </a:p>
        </p:txBody>
      </p:sp>
      <p:graphicFrame>
        <p:nvGraphicFramePr>
          <p:cNvPr id="14" name="Tabla 13"/>
          <p:cNvGraphicFramePr>
            <a:graphicFrameLocks noGrp="1"/>
          </p:cNvGraphicFramePr>
          <p:nvPr/>
        </p:nvGraphicFramePr>
        <p:xfrm>
          <a:off x="399005" y="1596056"/>
          <a:ext cx="11421689" cy="4622905"/>
        </p:xfrm>
        <a:graphic>
          <a:graphicData uri="http://schemas.openxmlformats.org/drawingml/2006/table">
            <a:tbl>
              <a:tblPr firstRow="1" bandRow="1">
                <a:tableStyleId>{5C22544A-7EE6-4342-B048-85BDC9FD1C3A}</a:tableStyleId>
              </a:tblPr>
              <a:tblGrid>
                <a:gridCol w="10091657">
                  <a:extLst>
                    <a:ext uri="{9D8B030D-6E8A-4147-A177-3AD203B41FA5}">
                      <a16:colId xmlns:a16="http://schemas.microsoft.com/office/drawing/2014/main" val="20000"/>
                    </a:ext>
                  </a:extLst>
                </a:gridCol>
                <a:gridCol w="1330032">
                  <a:extLst>
                    <a:ext uri="{9D8B030D-6E8A-4147-A177-3AD203B41FA5}">
                      <a16:colId xmlns:a16="http://schemas.microsoft.com/office/drawing/2014/main" val="20001"/>
                    </a:ext>
                  </a:extLst>
                </a:gridCol>
              </a:tblGrid>
              <a:tr h="526274">
                <a:tc>
                  <a:txBody>
                    <a:bodyPr/>
                    <a:lstStyle/>
                    <a:p>
                      <a:pPr algn="ctr">
                        <a:spcAft>
                          <a:spcPts val="0"/>
                        </a:spcAft>
                      </a:pPr>
                      <a:r>
                        <a:rPr lang="es-ES_tradnl" sz="2000" dirty="0">
                          <a:solidFill>
                            <a:schemeClr val="tx1"/>
                          </a:solidFill>
                          <a:effectLst/>
                        </a:rPr>
                        <a:t>Objetivo de la plataforma informática</a:t>
                      </a:r>
                      <a:endParaRPr lang="es-CL" sz="20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solidFill>
                      <a:schemeClr val="accent2">
                        <a:lumMod val="20000"/>
                        <a:lumOff val="80000"/>
                      </a:schemeClr>
                    </a:solidFill>
                  </a:tcPr>
                </a:tc>
                <a:tc>
                  <a:txBody>
                    <a:bodyPr/>
                    <a:lstStyle/>
                    <a:p>
                      <a:pPr algn="r">
                        <a:spcAft>
                          <a:spcPts val="0"/>
                        </a:spcAft>
                      </a:pPr>
                      <a:r>
                        <a:rPr lang="es-ES_tradnl" sz="2000" dirty="0">
                          <a:solidFill>
                            <a:schemeClr val="tx1"/>
                          </a:solidFill>
                          <a:effectLst/>
                        </a:rPr>
                        <a:t>Porcentaje</a:t>
                      </a:r>
                      <a:endParaRPr lang="es-CL" sz="20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solidFill>
                      <a:schemeClr val="accent2">
                        <a:lumMod val="20000"/>
                        <a:lumOff val="80000"/>
                      </a:schemeClr>
                    </a:solidFill>
                  </a:tcPr>
                </a:tc>
                <a:extLst>
                  <a:ext uri="{0D108BD9-81ED-4DB2-BD59-A6C34878D82A}">
                    <a16:rowId xmlns:a16="http://schemas.microsoft.com/office/drawing/2014/main" val="10000"/>
                  </a:ext>
                </a:extLst>
              </a:tr>
              <a:tr h="755943">
                <a:tc>
                  <a:txBody>
                    <a:bodyPr/>
                    <a:lstStyle/>
                    <a:p>
                      <a:pPr algn="just">
                        <a:spcAft>
                          <a:spcPts val="0"/>
                        </a:spcAft>
                      </a:pPr>
                      <a:endParaRPr lang="es-ES_tradnl" sz="2000" dirty="0">
                        <a:effectLst/>
                      </a:endParaRPr>
                    </a:p>
                    <a:p>
                      <a:pPr marL="266700" indent="0" algn="l">
                        <a:spcAft>
                          <a:spcPts val="0"/>
                        </a:spcAft>
                      </a:pPr>
                      <a:r>
                        <a:rPr lang="es-ES_tradnl" sz="2000" dirty="0">
                          <a:effectLst/>
                        </a:rPr>
                        <a:t>Para consulta de información agro-meteorológica, de precios y mercado, de plagas y enfermedades</a:t>
                      </a:r>
                      <a:endParaRPr lang="es-CL" sz="2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solidFill>
                      <a:schemeClr val="accent2">
                        <a:lumMod val="20000"/>
                        <a:lumOff val="80000"/>
                      </a:schemeClr>
                    </a:solidFill>
                  </a:tcPr>
                </a:tc>
                <a:tc>
                  <a:txBody>
                    <a:bodyPr/>
                    <a:lstStyle/>
                    <a:p>
                      <a:pPr algn="r">
                        <a:spcAft>
                          <a:spcPts val="0"/>
                        </a:spcAft>
                      </a:pPr>
                      <a:endParaRPr lang="es-ES_tradnl" sz="2000" dirty="0">
                        <a:effectLst/>
                      </a:endParaRPr>
                    </a:p>
                    <a:p>
                      <a:pPr algn="r">
                        <a:spcAft>
                          <a:spcPts val="0"/>
                        </a:spcAft>
                      </a:pPr>
                      <a:r>
                        <a:rPr lang="es-ES_tradnl" sz="2000" dirty="0">
                          <a:solidFill>
                            <a:srgbClr val="C00000"/>
                          </a:solidFill>
                          <a:effectLst/>
                        </a:rPr>
                        <a:t>33,4</a:t>
                      </a:r>
                      <a:endParaRPr lang="es-CL" sz="2000" dirty="0">
                        <a:solidFill>
                          <a:srgbClr val="C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solidFill>
                      <a:schemeClr val="accent2">
                        <a:lumMod val="20000"/>
                        <a:lumOff val="80000"/>
                      </a:schemeClr>
                    </a:solidFill>
                  </a:tcPr>
                </a:tc>
                <a:extLst>
                  <a:ext uri="{0D108BD9-81ED-4DB2-BD59-A6C34878D82A}">
                    <a16:rowId xmlns:a16="http://schemas.microsoft.com/office/drawing/2014/main" val="10001"/>
                  </a:ext>
                </a:extLst>
              </a:tr>
              <a:tr h="755943">
                <a:tc>
                  <a:txBody>
                    <a:bodyPr/>
                    <a:lstStyle/>
                    <a:p>
                      <a:pPr algn="just">
                        <a:spcAft>
                          <a:spcPts val="0"/>
                        </a:spcAft>
                      </a:pPr>
                      <a:endParaRPr lang="es-ES_tradnl" sz="2000" dirty="0">
                        <a:effectLst/>
                      </a:endParaRPr>
                    </a:p>
                    <a:p>
                      <a:pPr marL="266700" indent="0" algn="l">
                        <a:spcAft>
                          <a:spcPts val="0"/>
                        </a:spcAft>
                      </a:pPr>
                      <a:r>
                        <a:rPr lang="es-ES_tradnl" sz="2000" dirty="0">
                          <a:effectLst/>
                        </a:rPr>
                        <a:t>Para compra de insumos, maquinaria, equipo y contratación de servicios para la producción. </a:t>
                      </a:r>
                    </a:p>
                    <a:p>
                      <a:pPr algn="just">
                        <a:spcAft>
                          <a:spcPts val="0"/>
                        </a:spcAft>
                      </a:pPr>
                      <a:endParaRPr lang="es-CL" sz="2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solidFill>
                      <a:schemeClr val="accent2">
                        <a:lumMod val="20000"/>
                        <a:lumOff val="80000"/>
                      </a:schemeClr>
                    </a:solidFill>
                  </a:tcPr>
                </a:tc>
                <a:tc>
                  <a:txBody>
                    <a:bodyPr/>
                    <a:lstStyle/>
                    <a:p>
                      <a:pPr algn="r">
                        <a:spcAft>
                          <a:spcPts val="0"/>
                        </a:spcAft>
                      </a:pPr>
                      <a:endParaRPr lang="es-ES_tradnl" sz="2000" dirty="0">
                        <a:effectLst/>
                      </a:endParaRPr>
                    </a:p>
                    <a:p>
                      <a:pPr algn="r">
                        <a:spcAft>
                          <a:spcPts val="0"/>
                        </a:spcAft>
                      </a:pPr>
                      <a:r>
                        <a:rPr lang="es-ES_tradnl" sz="2000" dirty="0">
                          <a:effectLst/>
                        </a:rPr>
                        <a:t>8,7</a:t>
                      </a:r>
                      <a:endParaRPr lang="es-CL" sz="2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solidFill>
                      <a:schemeClr val="accent2">
                        <a:lumMod val="20000"/>
                        <a:lumOff val="80000"/>
                      </a:schemeClr>
                    </a:solidFill>
                  </a:tcPr>
                </a:tc>
                <a:extLst>
                  <a:ext uri="{0D108BD9-81ED-4DB2-BD59-A6C34878D82A}">
                    <a16:rowId xmlns:a16="http://schemas.microsoft.com/office/drawing/2014/main" val="10002"/>
                  </a:ext>
                </a:extLst>
              </a:tr>
              <a:tr h="755943">
                <a:tc>
                  <a:txBody>
                    <a:bodyPr/>
                    <a:lstStyle/>
                    <a:p>
                      <a:pPr marL="0" indent="266700" algn="l">
                        <a:spcAft>
                          <a:spcPts val="0"/>
                        </a:spcAft>
                      </a:pPr>
                      <a:r>
                        <a:rPr lang="es-ES_tradnl" sz="2000" dirty="0">
                          <a:effectLst/>
                        </a:rPr>
                        <a:t>Para venta de productos y servicios de la explotación agropecuaria o empresa.</a:t>
                      </a:r>
                      <a:endParaRPr lang="es-CL" sz="2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solidFill>
                      <a:schemeClr val="accent2">
                        <a:lumMod val="20000"/>
                        <a:lumOff val="80000"/>
                      </a:schemeClr>
                    </a:solidFill>
                  </a:tcPr>
                </a:tc>
                <a:tc>
                  <a:txBody>
                    <a:bodyPr/>
                    <a:lstStyle/>
                    <a:p>
                      <a:pPr algn="r">
                        <a:spcAft>
                          <a:spcPts val="0"/>
                        </a:spcAft>
                      </a:pPr>
                      <a:r>
                        <a:rPr lang="es-ES_tradnl" sz="2000" dirty="0">
                          <a:effectLst/>
                        </a:rPr>
                        <a:t>5,4</a:t>
                      </a:r>
                      <a:endParaRPr lang="es-CL" sz="2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solidFill>
                      <a:schemeClr val="accent2">
                        <a:lumMod val="20000"/>
                        <a:lumOff val="80000"/>
                      </a:schemeClr>
                    </a:solidFill>
                  </a:tcPr>
                </a:tc>
                <a:extLst>
                  <a:ext uri="{0D108BD9-81ED-4DB2-BD59-A6C34878D82A}">
                    <a16:rowId xmlns:a16="http://schemas.microsoft.com/office/drawing/2014/main" val="10003"/>
                  </a:ext>
                </a:extLst>
              </a:tr>
              <a:tr h="377972">
                <a:tc>
                  <a:txBody>
                    <a:bodyPr/>
                    <a:lstStyle/>
                    <a:p>
                      <a:pPr marL="0" indent="266700" algn="just">
                        <a:spcAft>
                          <a:spcPts val="0"/>
                        </a:spcAft>
                      </a:pPr>
                      <a:r>
                        <a:rPr lang="es-ES_tradnl" sz="2000" dirty="0">
                          <a:effectLst/>
                        </a:rPr>
                        <a:t>De capacitación, asistencia técnica o autoaprendizaje. </a:t>
                      </a:r>
                      <a:endParaRPr lang="es-CL" sz="2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solidFill>
                      <a:schemeClr val="accent2">
                        <a:lumMod val="20000"/>
                        <a:lumOff val="80000"/>
                      </a:schemeClr>
                    </a:solidFill>
                  </a:tcPr>
                </a:tc>
                <a:tc>
                  <a:txBody>
                    <a:bodyPr/>
                    <a:lstStyle/>
                    <a:p>
                      <a:pPr algn="r">
                        <a:spcAft>
                          <a:spcPts val="0"/>
                        </a:spcAft>
                      </a:pPr>
                      <a:r>
                        <a:rPr lang="es-ES_tradnl" sz="2000" dirty="0">
                          <a:solidFill>
                            <a:srgbClr val="C00000"/>
                          </a:solidFill>
                          <a:effectLst/>
                        </a:rPr>
                        <a:t>68,1</a:t>
                      </a:r>
                      <a:endParaRPr lang="es-CL" sz="2000" dirty="0">
                        <a:solidFill>
                          <a:srgbClr val="C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solidFill>
                      <a:schemeClr val="accent2">
                        <a:lumMod val="20000"/>
                        <a:lumOff val="80000"/>
                      </a:schemeClr>
                    </a:solidFill>
                  </a:tcPr>
                </a:tc>
                <a:extLst>
                  <a:ext uri="{0D108BD9-81ED-4DB2-BD59-A6C34878D82A}">
                    <a16:rowId xmlns:a16="http://schemas.microsoft.com/office/drawing/2014/main" val="10004"/>
                  </a:ext>
                </a:extLst>
              </a:tr>
              <a:tr h="1133916">
                <a:tc>
                  <a:txBody>
                    <a:bodyPr/>
                    <a:lstStyle/>
                    <a:p>
                      <a:pPr algn="just">
                        <a:spcAft>
                          <a:spcPts val="0"/>
                        </a:spcAft>
                      </a:pPr>
                      <a:endParaRPr lang="es-ES_tradnl" sz="2000" dirty="0">
                        <a:effectLst/>
                      </a:endParaRPr>
                    </a:p>
                    <a:p>
                      <a:pPr marL="266700" indent="0" algn="l">
                        <a:spcAft>
                          <a:spcPts val="0"/>
                        </a:spcAft>
                      </a:pPr>
                      <a:r>
                        <a:rPr lang="es-ES_tradnl" sz="2000" dirty="0">
                          <a:effectLst/>
                        </a:rPr>
                        <a:t>De servicios financieros para realizar transferencias financieras, gestión de créditos, seguros de protección y/o ahorro en la explotación agropecuaria o empresa.</a:t>
                      </a:r>
                      <a:endParaRPr lang="es-CL" sz="2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solidFill>
                      <a:schemeClr val="accent2">
                        <a:lumMod val="20000"/>
                        <a:lumOff val="80000"/>
                      </a:schemeClr>
                    </a:solidFill>
                  </a:tcPr>
                </a:tc>
                <a:tc>
                  <a:txBody>
                    <a:bodyPr/>
                    <a:lstStyle/>
                    <a:p>
                      <a:pPr algn="r">
                        <a:spcAft>
                          <a:spcPts val="0"/>
                        </a:spcAft>
                      </a:pPr>
                      <a:endParaRPr lang="es-ES_tradnl" sz="2000" dirty="0">
                        <a:effectLst/>
                      </a:endParaRPr>
                    </a:p>
                    <a:p>
                      <a:pPr algn="r">
                        <a:spcAft>
                          <a:spcPts val="0"/>
                        </a:spcAft>
                      </a:pPr>
                      <a:r>
                        <a:rPr lang="es-ES_tradnl" sz="2000" dirty="0">
                          <a:effectLst/>
                        </a:rPr>
                        <a:t>0,9</a:t>
                      </a:r>
                      <a:endParaRPr lang="es-CL" sz="2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solidFill>
                      <a:schemeClr val="accent2">
                        <a:lumMod val="20000"/>
                        <a:lumOff val="80000"/>
                      </a:schemeClr>
                    </a:solidFill>
                  </a:tcPr>
                </a:tc>
                <a:extLst>
                  <a:ext uri="{0D108BD9-81ED-4DB2-BD59-A6C34878D82A}">
                    <a16:rowId xmlns:a16="http://schemas.microsoft.com/office/drawing/2014/main" val="10005"/>
                  </a:ext>
                </a:extLst>
              </a:tr>
            </a:tbl>
          </a:graphicData>
        </a:graphic>
      </p:graphicFrame>
      <p:cxnSp>
        <p:nvCxnSpPr>
          <p:cNvPr id="4" name="Straight Connector 4"/>
          <p:cNvCxnSpPr>
            <a:cxnSpLocks/>
          </p:cNvCxnSpPr>
          <p:nvPr/>
        </p:nvCxnSpPr>
        <p:spPr>
          <a:xfrm flipV="1">
            <a:off x="615145" y="1330038"/>
            <a:ext cx="10856421" cy="33251"/>
          </a:xfrm>
          <a:prstGeom prst="line">
            <a:avLst/>
          </a:prstGeom>
          <a:ln w="57150">
            <a:solidFill>
              <a:srgbClr val="C00000"/>
            </a:solidFill>
          </a:ln>
        </p:spPr>
        <p:style>
          <a:lnRef idx="1">
            <a:schemeClr val="dk1"/>
          </a:lnRef>
          <a:fillRef idx="0">
            <a:schemeClr val="dk1"/>
          </a:fillRef>
          <a:effectRef idx="0">
            <a:schemeClr val="dk1"/>
          </a:effectRef>
          <a:fontRef idx="minor">
            <a:schemeClr val="tx1"/>
          </a:fontRef>
        </p:style>
      </p:cxnSp>
      <p:sp>
        <p:nvSpPr>
          <p:cNvPr id="7" name="Rectángulo 6"/>
          <p:cNvSpPr/>
          <p:nvPr/>
        </p:nvSpPr>
        <p:spPr>
          <a:xfrm>
            <a:off x="494216" y="6502911"/>
            <a:ext cx="2958567" cy="338554"/>
          </a:xfrm>
          <a:prstGeom prst="rect">
            <a:avLst/>
          </a:prstGeom>
        </p:spPr>
        <p:txBody>
          <a:bodyPr wrap="none">
            <a:spAutoFit/>
          </a:bodyPr>
          <a:lstStyle/>
          <a:p>
            <a:r>
              <a:rPr lang="es-CL" sz="1600" dirty="0"/>
              <a:t>Fuente: Cruz, S y M. Aedo (2020) </a:t>
            </a:r>
          </a:p>
        </p:txBody>
      </p:sp>
    </p:spTree>
    <p:extLst>
      <p:ext uri="{BB962C8B-B14F-4D97-AF65-F5344CB8AC3E}">
        <p14:creationId xmlns:p14="http://schemas.microsoft.com/office/powerpoint/2010/main" val="18043164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p:cNvSpPr/>
          <p:nvPr/>
        </p:nvSpPr>
        <p:spPr>
          <a:xfrm>
            <a:off x="266005" y="485203"/>
            <a:ext cx="11712388" cy="1077218"/>
          </a:xfrm>
          <a:prstGeom prst="rect">
            <a:avLst/>
          </a:prstGeom>
        </p:spPr>
        <p:txBody>
          <a:bodyPr wrap="square">
            <a:spAutoFit/>
          </a:bodyPr>
          <a:lstStyle/>
          <a:p>
            <a:pPr algn="ctr"/>
            <a:r>
              <a:rPr lang="es-CL" sz="3200" b="1" dirty="0">
                <a:solidFill>
                  <a:srgbClr val="C00000"/>
                </a:solidFill>
              </a:rPr>
              <a:t>México: Usos del internet para enfrentar las problemáticas ocasionadas por la pandemia por COVID-19, 2020</a:t>
            </a:r>
          </a:p>
        </p:txBody>
      </p:sp>
      <p:graphicFrame>
        <p:nvGraphicFramePr>
          <p:cNvPr id="4" name="Gráfico 3">
            <a:extLst>
              <a:ext uri="{FF2B5EF4-FFF2-40B4-BE49-F238E27FC236}">
                <a16:creationId xmlns:a16="http://schemas.microsoft.com/office/drawing/2014/main" id="{09FFF54D-BF43-CC49-B6E1-03A465B86804}"/>
              </a:ext>
            </a:extLst>
          </p:cNvPr>
          <p:cNvGraphicFramePr/>
          <p:nvPr/>
        </p:nvGraphicFramePr>
        <p:xfrm>
          <a:off x="1529542" y="1995055"/>
          <a:ext cx="10108276" cy="3956858"/>
        </p:xfrm>
        <a:graphic>
          <a:graphicData uri="http://schemas.openxmlformats.org/drawingml/2006/chart">
            <c:chart xmlns:c="http://schemas.openxmlformats.org/drawingml/2006/chart" xmlns:r="http://schemas.openxmlformats.org/officeDocument/2006/relationships" r:id="rId3"/>
          </a:graphicData>
        </a:graphic>
      </p:graphicFrame>
      <p:cxnSp>
        <p:nvCxnSpPr>
          <p:cNvPr id="6" name="Straight Connector 4"/>
          <p:cNvCxnSpPr>
            <a:cxnSpLocks/>
          </p:cNvCxnSpPr>
          <p:nvPr/>
        </p:nvCxnSpPr>
        <p:spPr>
          <a:xfrm>
            <a:off x="1213337" y="1546164"/>
            <a:ext cx="9836195" cy="1"/>
          </a:xfrm>
          <a:prstGeom prst="line">
            <a:avLst/>
          </a:prstGeom>
          <a:ln w="57150">
            <a:solidFill>
              <a:srgbClr val="C00000"/>
            </a:solidFill>
          </a:ln>
        </p:spPr>
        <p:style>
          <a:lnRef idx="1">
            <a:schemeClr val="dk1"/>
          </a:lnRef>
          <a:fillRef idx="0">
            <a:schemeClr val="dk1"/>
          </a:fillRef>
          <a:effectRef idx="0">
            <a:schemeClr val="dk1"/>
          </a:effectRef>
          <a:fontRef idx="minor">
            <a:schemeClr val="tx1"/>
          </a:fontRef>
        </p:style>
      </p:cxnSp>
      <p:sp>
        <p:nvSpPr>
          <p:cNvPr id="2" name="Rectángulo 1"/>
          <p:cNvSpPr/>
          <p:nvPr/>
        </p:nvSpPr>
        <p:spPr>
          <a:xfrm>
            <a:off x="2389515" y="6203661"/>
            <a:ext cx="2958567" cy="338554"/>
          </a:xfrm>
          <a:prstGeom prst="rect">
            <a:avLst/>
          </a:prstGeom>
        </p:spPr>
        <p:txBody>
          <a:bodyPr wrap="none">
            <a:spAutoFit/>
          </a:bodyPr>
          <a:lstStyle/>
          <a:p>
            <a:r>
              <a:rPr lang="es-CL" sz="1600" dirty="0"/>
              <a:t>Fuente: Cruz, S y M. Aedo (2020) </a:t>
            </a:r>
          </a:p>
        </p:txBody>
      </p:sp>
    </p:spTree>
    <p:extLst>
      <p:ext uri="{BB962C8B-B14F-4D97-AF65-F5344CB8AC3E}">
        <p14:creationId xmlns:p14="http://schemas.microsoft.com/office/powerpoint/2010/main" val="1107762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p:cNvSpPr/>
          <p:nvPr/>
        </p:nvSpPr>
        <p:spPr>
          <a:xfrm>
            <a:off x="829568" y="474242"/>
            <a:ext cx="10532884" cy="584775"/>
          </a:xfrm>
          <a:prstGeom prst="rect">
            <a:avLst/>
          </a:prstGeom>
        </p:spPr>
        <p:txBody>
          <a:bodyPr wrap="none">
            <a:spAutoFit/>
          </a:bodyPr>
          <a:lstStyle/>
          <a:p>
            <a:pPr algn="ctr">
              <a:defRPr/>
            </a:pPr>
            <a:r>
              <a:rPr lang="es-419" sz="3200" b="1" dirty="0">
                <a:solidFill>
                  <a:srgbClr val="C00000"/>
                </a:solidFill>
              </a:rPr>
              <a:t>Extensión horizontal, Grupos Whatsapp y Agencias Virtuales</a:t>
            </a:r>
            <a:endParaRPr lang="es-ES" sz="3200" b="1" dirty="0">
              <a:solidFill>
                <a:srgbClr val="C00000"/>
              </a:solidFill>
            </a:endParaRPr>
          </a:p>
        </p:txBody>
      </p:sp>
      <p:cxnSp>
        <p:nvCxnSpPr>
          <p:cNvPr id="4" name="Straight Connector 4"/>
          <p:cNvCxnSpPr>
            <a:cxnSpLocks/>
          </p:cNvCxnSpPr>
          <p:nvPr/>
        </p:nvCxnSpPr>
        <p:spPr>
          <a:xfrm>
            <a:off x="1037493" y="1102937"/>
            <a:ext cx="10075982" cy="0"/>
          </a:xfrm>
          <a:prstGeom prst="line">
            <a:avLst/>
          </a:prstGeom>
          <a:ln w="57150">
            <a:solidFill>
              <a:srgbClr val="C00000"/>
            </a:solidFill>
          </a:ln>
        </p:spPr>
        <p:style>
          <a:lnRef idx="1">
            <a:schemeClr val="dk1"/>
          </a:lnRef>
          <a:fillRef idx="0">
            <a:schemeClr val="dk1"/>
          </a:fillRef>
          <a:effectRef idx="0">
            <a:schemeClr val="dk1"/>
          </a:effectRef>
          <a:fontRef idx="minor">
            <a:schemeClr val="tx1"/>
          </a:fontRef>
        </p:style>
      </p:cxnSp>
      <p:pic>
        <p:nvPicPr>
          <p:cNvPr id="9" name="Picture 2" descr="Foncodes - Haku Wiñay y el Premio Buenas Prácticas en Gestión Pública 2014  (HD) - YouTube">
            <a:extLst>
              <a:ext uri="{FF2B5EF4-FFF2-40B4-BE49-F238E27FC236}">
                <a16:creationId xmlns:a16="http://schemas.microsoft.com/office/drawing/2014/main" id="{4987898C-7D3A-4AA7-9523-034715B62E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48505" y="1277119"/>
            <a:ext cx="3446583" cy="2083293"/>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n 5">
            <a:extLst>
              <a:ext uri="{FF2B5EF4-FFF2-40B4-BE49-F238E27FC236}">
                <a16:creationId xmlns:a16="http://schemas.microsoft.com/office/drawing/2014/main" id="{F09E1CDF-BA97-41D2-AC3C-E165EBE976A0}"/>
              </a:ext>
            </a:extLst>
          </p:cNvPr>
          <p:cNvPicPr>
            <a:picLocks noChangeAspect="1"/>
          </p:cNvPicPr>
          <p:nvPr/>
        </p:nvPicPr>
        <p:blipFill>
          <a:blip r:embed="rId4"/>
          <a:stretch>
            <a:fillRect/>
          </a:stretch>
        </p:blipFill>
        <p:spPr>
          <a:xfrm>
            <a:off x="6333820" y="1471064"/>
            <a:ext cx="5422665" cy="3100937"/>
          </a:xfrm>
          <a:prstGeom prst="rect">
            <a:avLst/>
          </a:prstGeom>
        </p:spPr>
      </p:pic>
      <p:sp>
        <p:nvSpPr>
          <p:cNvPr id="10" name="Rectángulo 9">
            <a:extLst>
              <a:ext uri="{FF2B5EF4-FFF2-40B4-BE49-F238E27FC236}">
                <a16:creationId xmlns:a16="http://schemas.microsoft.com/office/drawing/2014/main" id="{7DEED89A-F694-411C-B018-C80F95CC89C5}"/>
              </a:ext>
            </a:extLst>
          </p:cNvPr>
          <p:cNvSpPr/>
          <p:nvPr/>
        </p:nvSpPr>
        <p:spPr>
          <a:xfrm>
            <a:off x="6301158" y="4618113"/>
            <a:ext cx="5709138" cy="276999"/>
          </a:xfrm>
          <a:prstGeom prst="rect">
            <a:avLst/>
          </a:prstGeom>
        </p:spPr>
        <p:txBody>
          <a:bodyPr wrap="square">
            <a:spAutoFit/>
          </a:bodyPr>
          <a:lstStyle/>
          <a:p>
            <a:r>
              <a:rPr lang="es-CL" sz="1200" dirty="0"/>
              <a:t>Fuente: CRS (2021) AgriVirtual%20propuesta%20CRS-PROCASUR-CEPAL_marzo29.pdf</a:t>
            </a:r>
          </a:p>
        </p:txBody>
      </p:sp>
      <p:sp>
        <p:nvSpPr>
          <p:cNvPr id="16" name="Rectángulo 15">
            <a:extLst>
              <a:ext uri="{FF2B5EF4-FFF2-40B4-BE49-F238E27FC236}">
                <a16:creationId xmlns:a16="http://schemas.microsoft.com/office/drawing/2014/main" id="{346E12B7-397E-4DFB-B2C1-990F18CC8F77}"/>
              </a:ext>
            </a:extLst>
          </p:cNvPr>
          <p:cNvSpPr/>
          <p:nvPr/>
        </p:nvSpPr>
        <p:spPr>
          <a:xfrm>
            <a:off x="597877" y="3574753"/>
            <a:ext cx="4712677" cy="461665"/>
          </a:xfrm>
          <a:prstGeom prst="rect">
            <a:avLst/>
          </a:prstGeom>
          <a:solidFill>
            <a:schemeClr val="accent2">
              <a:lumMod val="20000"/>
              <a:lumOff val="80000"/>
            </a:schemeClr>
          </a:solidFill>
        </p:spPr>
        <p:txBody>
          <a:bodyPr wrap="square">
            <a:spAutoFit/>
          </a:bodyPr>
          <a:lstStyle/>
          <a:p>
            <a:r>
              <a:rPr lang="es-CL" sz="1200" dirty="0"/>
              <a:t>Fuente: ETC Andes (2016). Estudio de sistematización de la experiencia de ejecución de proyectos “Haku </a:t>
            </a:r>
            <a:r>
              <a:rPr lang="es-CL" sz="1200" dirty="0" err="1"/>
              <a:t>wiñay</a:t>
            </a:r>
            <a:r>
              <a:rPr lang="es-CL" sz="1200" dirty="0"/>
              <a:t>/Noa </a:t>
            </a:r>
            <a:r>
              <a:rPr lang="es-CL" sz="1200" dirty="0" err="1"/>
              <a:t>jayatai</a:t>
            </a:r>
            <a:r>
              <a:rPr lang="es-CL" sz="1200" dirty="0"/>
              <a:t>”. FONCODES, Perú. </a:t>
            </a:r>
          </a:p>
        </p:txBody>
      </p:sp>
      <p:sp>
        <p:nvSpPr>
          <p:cNvPr id="11" name="Rectángulo 10">
            <a:extLst>
              <a:ext uri="{FF2B5EF4-FFF2-40B4-BE49-F238E27FC236}">
                <a16:creationId xmlns:a16="http://schemas.microsoft.com/office/drawing/2014/main" id="{E7BEFF2D-6A51-4BF9-B924-F6C6D65DB794}"/>
              </a:ext>
            </a:extLst>
          </p:cNvPr>
          <p:cNvSpPr/>
          <p:nvPr/>
        </p:nvSpPr>
        <p:spPr>
          <a:xfrm>
            <a:off x="422031" y="6519426"/>
            <a:ext cx="4923693" cy="276999"/>
          </a:xfrm>
          <a:prstGeom prst="rect">
            <a:avLst/>
          </a:prstGeom>
          <a:solidFill>
            <a:schemeClr val="accent2">
              <a:lumMod val="20000"/>
              <a:lumOff val="80000"/>
            </a:schemeClr>
          </a:solidFill>
        </p:spPr>
        <p:txBody>
          <a:bodyPr wrap="square">
            <a:spAutoFit/>
          </a:bodyPr>
          <a:lstStyle/>
          <a:p>
            <a:pPr lvl="0">
              <a:spcAft>
                <a:spcPts val="1560"/>
              </a:spcAft>
            </a:pPr>
            <a:r>
              <a:rPr lang="es-CL" sz="1200" dirty="0"/>
              <a:t>Fuente: FUNICA (2017). Programa Campesino a Campesino en Nicaragua</a:t>
            </a:r>
          </a:p>
        </p:txBody>
      </p:sp>
      <p:pic>
        <p:nvPicPr>
          <p:cNvPr id="9230" name="Picture 14" descr="Programa Campesino a Campesino en Nicaragua:">
            <a:extLst>
              <a:ext uri="{FF2B5EF4-FFF2-40B4-BE49-F238E27FC236}">
                <a16:creationId xmlns:a16="http://schemas.microsoft.com/office/drawing/2014/main" id="{9D64356C-2AC8-4273-A98A-AC81AAC8C76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48505" y="4145249"/>
            <a:ext cx="3446583" cy="2283023"/>
          </a:xfrm>
          <a:prstGeom prst="rect">
            <a:avLst/>
          </a:prstGeom>
          <a:noFill/>
          <a:extLst>
            <a:ext uri="{909E8E84-426E-40DD-AFC4-6F175D3DCCD1}">
              <a14:hiddenFill xmlns:a14="http://schemas.microsoft.com/office/drawing/2010/main">
                <a:solidFill>
                  <a:srgbClr val="FFFFFF"/>
                </a:solidFill>
              </a14:hiddenFill>
            </a:ext>
          </a:extLst>
        </p:spPr>
      </p:pic>
      <p:pic>
        <p:nvPicPr>
          <p:cNvPr id="12" name="Imagen 11" descr="Redes Neuronales artificiales: Qué son y cómo se entrenan | Xeridia">
            <a:extLst>
              <a:ext uri="{FF2B5EF4-FFF2-40B4-BE49-F238E27FC236}">
                <a16:creationId xmlns:a16="http://schemas.microsoft.com/office/drawing/2014/main" id="{ED378061-9D6D-4634-B2A5-8F57BBD4FA3F}"/>
              </a:ext>
            </a:extLst>
          </p:cNvPr>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399362" y="5214499"/>
            <a:ext cx="3327253" cy="1357682"/>
          </a:xfrm>
          <a:prstGeom prst="rect">
            <a:avLst/>
          </a:prstGeom>
          <a:noFill/>
          <a:ln>
            <a:noFill/>
          </a:ln>
        </p:spPr>
      </p:pic>
    </p:spTree>
    <p:extLst>
      <p:ext uri="{BB962C8B-B14F-4D97-AF65-F5344CB8AC3E}">
        <p14:creationId xmlns:p14="http://schemas.microsoft.com/office/powerpoint/2010/main" val="42061870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p:cNvSpPr/>
          <p:nvPr/>
        </p:nvSpPr>
        <p:spPr>
          <a:xfrm>
            <a:off x="829568" y="474242"/>
            <a:ext cx="10532884" cy="584775"/>
          </a:xfrm>
          <a:prstGeom prst="rect">
            <a:avLst/>
          </a:prstGeom>
        </p:spPr>
        <p:txBody>
          <a:bodyPr wrap="none">
            <a:spAutoFit/>
          </a:bodyPr>
          <a:lstStyle/>
          <a:p>
            <a:pPr algn="ctr">
              <a:defRPr/>
            </a:pPr>
            <a:r>
              <a:rPr lang="es-419" sz="3200" b="1" dirty="0">
                <a:solidFill>
                  <a:srgbClr val="C00000"/>
                </a:solidFill>
              </a:rPr>
              <a:t>Extensión horizontal, Grupos Whatsapp y Agencias Virtuales</a:t>
            </a:r>
            <a:endParaRPr lang="es-ES" sz="3200" b="1" dirty="0">
              <a:solidFill>
                <a:srgbClr val="C00000"/>
              </a:solidFill>
            </a:endParaRPr>
          </a:p>
        </p:txBody>
      </p:sp>
      <p:pic>
        <p:nvPicPr>
          <p:cNvPr id="14" name="Imagen 13">
            <a:extLst>
              <a:ext uri="{FF2B5EF4-FFF2-40B4-BE49-F238E27FC236}">
                <a16:creationId xmlns:a16="http://schemas.microsoft.com/office/drawing/2014/main" id="{D25D6F75-FD1F-4780-BAD9-6F929D585484}"/>
              </a:ext>
            </a:extLst>
          </p:cNvPr>
          <p:cNvPicPr/>
          <p:nvPr/>
        </p:nvPicPr>
        <p:blipFill>
          <a:blip r:embed="rId3">
            <a:extLst>
              <a:ext uri="{28A0092B-C50C-407E-A947-70E740481C1C}">
                <a14:useLocalDpi xmlns:a14="http://schemas.microsoft.com/office/drawing/2010/main" val="0"/>
              </a:ext>
            </a:extLst>
          </a:blip>
          <a:stretch>
            <a:fillRect/>
          </a:stretch>
        </p:blipFill>
        <p:spPr>
          <a:xfrm>
            <a:off x="1125415" y="1529867"/>
            <a:ext cx="8915400" cy="4994022"/>
          </a:xfrm>
          <a:prstGeom prst="rect">
            <a:avLst/>
          </a:prstGeom>
        </p:spPr>
      </p:pic>
      <p:cxnSp>
        <p:nvCxnSpPr>
          <p:cNvPr id="5" name="Straight Connector 4">
            <a:extLst>
              <a:ext uri="{FF2B5EF4-FFF2-40B4-BE49-F238E27FC236}">
                <a16:creationId xmlns:a16="http://schemas.microsoft.com/office/drawing/2014/main" id="{77255C49-6A72-49CB-8EFF-4CB3CD4AEEE7}"/>
              </a:ext>
            </a:extLst>
          </p:cNvPr>
          <p:cNvCxnSpPr>
            <a:cxnSpLocks/>
          </p:cNvCxnSpPr>
          <p:nvPr/>
        </p:nvCxnSpPr>
        <p:spPr>
          <a:xfrm>
            <a:off x="1037493" y="1102937"/>
            <a:ext cx="10075982" cy="0"/>
          </a:xfrm>
          <a:prstGeom prst="line">
            <a:avLst/>
          </a:prstGeom>
          <a:ln w="57150">
            <a:solidFill>
              <a:srgbClr val="C00000"/>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0775217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p:cNvSpPr/>
          <p:nvPr/>
        </p:nvSpPr>
        <p:spPr>
          <a:xfrm>
            <a:off x="829568" y="474242"/>
            <a:ext cx="10532884" cy="584775"/>
          </a:xfrm>
          <a:prstGeom prst="rect">
            <a:avLst/>
          </a:prstGeom>
        </p:spPr>
        <p:txBody>
          <a:bodyPr wrap="none">
            <a:spAutoFit/>
          </a:bodyPr>
          <a:lstStyle/>
          <a:p>
            <a:pPr algn="ctr">
              <a:defRPr/>
            </a:pPr>
            <a:r>
              <a:rPr lang="es-419" sz="3200" b="1" dirty="0">
                <a:solidFill>
                  <a:srgbClr val="C00000"/>
                </a:solidFill>
              </a:rPr>
              <a:t>Extensión horizontal, Grupos Whatsapp y Agencias Virtuales</a:t>
            </a:r>
            <a:endParaRPr lang="es-ES" sz="3200" b="1" dirty="0">
              <a:solidFill>
                <a:srgbClr val="C00000"/>
              </a:solidFill>
            </a:endParaRPr>
          </a:p>
        </p:txBody>
      </p:sp>
      <p:pic>
        <p:nvPicPr>
          <p:cNvPr id="6" name="Imagen 5">
            <a:extLst>
              <a:ext uri="{FF2B5EF4-FFF2-40B4-BE49-F238E27FC236}">
                <a16:creationId xmlns:a16="http://schemas.microsoft.com/office/drawing/2014/main" id="{1713D830-DF95-4CDD-A51D-C8E04A9F74A4}"/>
              </a:ext>
            </a:extLst>
          </p:cNvPr>
          <p:cNvPicPr>
            <a:picLocks noChangeAspect="1"/>
          </p:cNvPicPr>
          <p:nvPr/>
        </p:nvPicPr>
        <p:blipFill>
          <a:blip r:embed="rId3"/>
          <a:stretch>
            <a:fillRect/>
          </a:stretch>
        </p:blipFill>
        <p:spPr>
          <a:xfrm>
            <a:off x="3444384" y="1811219"/>
            <a:ext cx="8691598" cy="4105256"/>
          </a:xfrm>
          <a:prstGeom prst="rect">
            <a:avLst/>
          </a:prstGeom>
        </p:spPr>
      </p:pic>
      <p:pic>
        <p:nvPicPr>
          <p:cNvPr id="7" name="Imagen 6">
            <a:extLst>
              <a:ext uri="{FF2B5EF4-FFF2-40B4-BE49-F238E27FC236}">
                <a16:creationId xmlns:a16="http://schemas.microsoft.com/office/drawing/2014/main" id="{AEC59B6B-5939-4939-AFF2-49B1876C27DA}"/>
              </a:ext>
            </a:extLst>
          </p:cNvPr>
          <p:cNvPicPr>
            <a:picLocks noChangeAspect="1"/>
          </p:cNvPicPr>
          <p:nvPr/>
        </p:nvPicPr>
        <p:blipFill>
          <a:blip r:embed="rId4"/>
          <a:stretch>
            <a:fillRect/>
          </a:stretch>
        </p:blipFill>
        <p:spPr>
          <a:xfrm>
            <a:off x="379896" y="3580669"/>
            <a:ext cx="3343275" cy="1771650"/>
          </a:xfrm>
          <a:prstGeom prst="rect">
            <a:avLst/>
          </a:prstGeom>
        </p:spPr>
      </p:pic>
      <p:sp>
        <p:nvSpPr>
          <p:cNvPr id="8" name="Rectángulo 7">
            <a:extLst>
              <a:ext uri="{FF2B5EF4-FFF2-40B4-BE49-F238E27FC236}">
                <a16:creationId xmlns:a16="http://schemas.microsoft.com/office/drawing/2014/main" id="{94855580-59B7-441E-971F-FD4410D0EE2F}"/>
              </a:ext>
            </a:extLst>
          </p:cNvPr>
          <p:cNvSpPr/>
          <p:nvPr/>
        </p:nvSpPr>
        <p:spPr>
          <a:xfrm>
            <a:off x="285890" y="5477580"/>
            <a:ext cx="3743654" cy="276999"/>
          </a:xfrm>
          <a:prstGeom prst="rect">
            <a:avLst/>
          </a:prstGeom>
        </p:spPr>
        <p:txBody>
          <a:bodyPr wrap="none">
            <a:spAutoFit/>
          </a:bodyPr>
          <a:lstStyle/>
          <a:p>
            <a:r>
              <a:rPr lang="es-CL" sz="1200" dirty="0"/>
              <a:t>https://www.indap.gob.cl/talentos-rurales/ver-directorio</a:t>
            </a:r>
          </a:p>
        </p:txBody>
      </p:sp>
      <p:sp>
        <p:nvSpPr>
          <p:cNvPr id="9" name="Rectángulo 8">
            <a:extLst>
              <a:ext uri="{FF2B5EF4-FFF2-40B4-BE49-F238E27FC236}">
                <a16:creationId xmlns:a16="http://schemas.microsoft.com/office/drawing/2014/main" id="{A09FC96F-9342-4F00-9673-59BC9D04385B}"/>
              </a:ext>
            </a:extLst>
          </p:cNvPr>
          <p:cNvSpPr/>
          <p:nvPr/>
        </p:nvSpPr>
        <p:spPr>
          <a:xfrm>
            <a:off x="379896" y="1948182"/>
            <a:ext cx="3343275" cy="1415772"/>
          </a:xfrm>
          <a:prstGeom prst="rect">
            <a:avLst/>
          </a:prstGeom>
          <a:solidFill>
            <a:schemeClr val="accent2">
              <a:lumMod val="20000"/>
              <a:lumOff val="80000"/>
            </a:schemeClr>
          </a:solidFill>
        </p:spPr>
        <p:txBody>
          <a:bodyPr wrap="square">
            <a:spAutoFit/>
          </a:bodyPr>
          <a:lstStyle/>
          <a:p>
            <a:pPr algn="ctr"/>
            <a:endParaRPr lang="es-CL" sz="1600" dirty="0"/>
          </a:p>
          <a:p>
            <a:pPr algn="ctr"/>
            <a:r>
              <a:rPr lang="es-CL" b="1" dirty="0"/>
              <a:t>RE-INTERPRETACIÓN DE INDAP: TALENTOS RURALES EN UNA PÁGINA WEB </a:t>
            </a:r>
          </a:p>
          <a:p>
            <a:pPr algn="ctr"/>
            <a:endParaRPr lang="es-CL" sz="1600" dirty="0"/>
          </a:p>
        </p:txBody>
      </p:sp>
      <p:cxnSp>
        <p:nvCxnSpPr>
          <p:cNvPr id="10" name="Straight Connector 4">
            <a:extLst>
              <a:ext uri="{FF2B5EF4-FFF2-40B4-BE49-F238E27FC236}">
                <a16:creationId xmlns:a16="http://schemas.microsoft.com/office/drawing/2014/main" id="{6C6FD737-C0B2-488F-95E8-79452C048A32}"/>
              </a:ext>
            </a:extLst>
          </p:cNvPr>
          <p:cNvCxnSpPr>
            <a:cxnSpLocks/>
          </p:cNvCxnSpPr>
          <p:nvPr/>
        </p:nvCxnSpPr>
        <p:spPr>
          <a:xfrm>
            <a:off x="1037493" y="1102937"/>
            <a:ext cx="10075982" cy="0"/>
          </a:xfrm>
          <a:prstGeom prst="line">
            <a:avLst/>
          </a:prstGeom>
          <a:ln w="57150">
            <a:solidFill>
              <a:srgbClr val="C00000"/>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7791298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p:cNvSpPr/>
          <p:nvPr/>
        </p:nvSpPr>
        <p:spPr>
          <a:xfrm>
            <a:off x="754679" y="474242"/>
            <a:ext cx="10682668" cy="523220"/>
          </a:xfrm>
          <a:prstGeom prst="rect">
            <a:avLst/>
          </a:prstGeom>
        </p:spPr>
        <p:txBody>
          <a:bodyPr wrap="none">
            <a:spAutoFit/>
          </a:bodyPr>
          <a:lstStyle/>
          <a:p>
            <a:pPr algn="ctr">
              <a:defRPr/>
            </a:pPr>
            <a:r>
              <a:rPr lang="es-419" sz="2800" b="1" dirty="0">
                <a:solidFill>
                  <a:srgbClr val="C00000"/>
                </a:solidFill>
              </a:rPr>
              <a:t>Extensión horizontal, Grupos </a:t>
            </a:r>
            <a:r>
              <a:rPr lang="es-419" sz="2800" b="1" dirty="0" err="1">
                <a:solidFill>
                  <a:srgbClr val="C00000"/>
                </a:solidFill>
              </a:rPr>
              <a:t>Whatsapp</a:t>
            </a:r>
            <a:r>
              <a:rPr lang="es-419" sz="2800" b="1" dirty="0">
                <a:solidFill>
                  <a:srgbClr val="C00000"/>
                </a:solidFill>
              </a:rPr>
              <a:t>, Agencias Virtuales, Concursos</a:t>
            </a:r>
            <a:endParaRPr lang="es-ES" sz="2800" b="1" dirty="0">
              <a:solidFill>
                <a:srgbClr val="C00000"/>
              </a:solidFill>
            </a:endParaRPr>
          </a:p>
        </p:txBody>
      </p:sp>
      <p:pic>
        <p:nvPicPr>
          <p:cNvPr id="1030" name="Picture 6" descr="https://1.bp.blogspot.com/-EU5-JslJfkI/Xt6PBCDq32I/AAAAAAAACc0/v9oWHFTFWro0n0GynKE_quKGdhAGNE_qACK4BGAsYHg/s1080/Sunny%2BSpring%2BSale%2B%25281%2529.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78329" y="2285998"/>
            <a:ext cx="2779279" cy="2841014"/>
          </a:xfrm>
          <a:prstGeom prst="rect">
            <a:avLst/>
          </a:prstGeom>
          <a:noFill/>
          <a:extLst>
            <a:ext uri="{909E8E84-426E-40DD-AFC4-6F175D3DCCD1}">
              <a14:hiddenFill xmlns:a14="http://schemas.microsoft.com/office/drawing/2010/main">
                <a:solidFill>
                  <a:srgbClr val="FFFFFF"/>
                </a:solidFill>
              </a14:hiddenFill>
            </a:ext>
          </a:extLst>
        </p:spPr>
      </p:pic>
      <p:sp>
        <p:nvSpPr>
          <p:cNvPr id="7" name="Rectángulo 6"/>
          <p:cNvSpPr/>
          <p:nvPr/>
        </p:nvSpPr>
        <p:spPr>
          <a:xfrm>
            <a:off x="1117522" y="5525345"/>
            <a:ext cx="2770909" cy="276999"/>
          </a:xfrm>
          <a:prstGeom prst="rect">
            <a:avLst/>
          </a:prstGeom>
        </p:spPr>
        <p:txBody>
          <a:bodyPr wrap="square">
            <a:spAutoFit/>
          </a:bodyPr>
          <a:lstStyle/>
          <a:p>
            <a:pPr>
              <a:spcAft>
                <a:spcPts val="1200"/>
              </a:spcAft>
            </a:pPr>
            <a:r>
              <a:rPr lang="es-CL" sz="1200" spc="-20" dirty="0">
                <a:latin typeface="FuturaStd-Light"/>
                <a:ea typeface="Times New Roman" panose="02020603050405020304" pitchFamily="18" charset="0"/>
                <a:cs typeface="FuturaStd-Light"/>
              </a:rPr>
              <a:t>Fuente: </a:t>
            </a:r>
            <a:r>
              <a:rPr lang="es-CL" sz="1200" spc="-20" dirty="0" err="1">
                <a:latin typeface="FuturaStd-Light"/>
                <a:ea typeface="Times New Roman" panose="02020603050405020304" pitchFamily="18" charset="0"/>
                <a:cs typeface="FuturaStd-Light"/>
              </a:rPr>
              <a:t>Scarpitta</a:t>
            </a:r>
            <a:r>
              <a:rPr lang="es-CL" sz="1200" spc="-20" dirty="0">
                <a:latin typeface="FuturaStd-Light"/>
                <a:ea typeface="Times New Roman" panose="02020603050405020304" pitchFamily="18" charset="0"/>
                <a:cs typeface="FuturaStd-Light"/>
              </a:rPr>
              <a:t>, N. (2019). </a:t>
            </a:r>
            <a:endParaRPr lang="es-CL" sz="1200" spc="-10" dirty="0">
              <a:effectLst/>
              <a:latin typeface="FuturaStd-Light"/>
              <a:ea typeface="Times New Roman" panose="02020603050405020304" pitchFamily="18" charset="0"/>
              <a:cs typeface="FuturaStd-Light"/>
            </a:endParaRPr>
          </a:p>
        </p:txBody>
      </p:sp>
      <p:pic>
        <p:nvPicPr>
          <p:cNvPr id="2" name="Picture 2" descr="Resultado de imagen para agencia virtual int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52536" y="2285977"/>
            <a:ext cx="3795710" cy="2882146"/>
          </a:xfrm>
          <a:prstGeom prst="rect">
            <a:avLst/>
          </a:prstGeom>
          <a:noFill/>
          <a:extLst>
            <a:ext uri="{909E8E84-426E-40DD-AFC4-6F175D3DCCD1}">
              <a14:hiddenFill xmlns:a14="http://schemas.microsoft.com/office/drawing/2010/main">
                <a:solidFill>
                  <a:srgbClr val="FFFFFF"/>
                </a:solidFill>
              </a14:hiddenFill>
            </a:ext>
          </a:extLst>
        </p:spPr>
      </p:pic>
      <p:sp>
        <p:nvSpPr>
          <p:cNvPr id="8" name="Rectángulo 7"/>
          <p:cNvSpPr/>
          <p:nvPr/>
        </p:nvSpPr>
        <p:spPr>
          <a:xfrm>
            <a:off x="4466500" y="5542939"/>
            <a:ext cx="2738306" cy="276999"/>
          </a:xfrm>
          <a:prstGeom prst="rect">
            <a:avLst/>
          </a:prstGeom>
        </p:spPr>
        <p:txBody>
          <a:bodyPr wrap="square">
            <a:spAutoFit/>
          </a:bodyPr>
          <a:lstStyle/>
          <a:p>
            <a:pPr>
              <a:spcAft>
                <a:spcPts val="1200"/>
              </a:spcAft>
            </a:pPr>
            <a:r>
              <a:rPr lang="es-CL" sz="1200" spc="-20" dirty="0">
                <a:latin typeface="FuturaStd-Light"/>
                <a:ea typeface="Times New Roman" panose="02020603050405020304" pitchFamily="18" charset="0"/>
                <a:cs typeface="FuturaStd-Light"/>
              </a:rPr>
              <a:t>agenciavirtual@inta.gob.ar </a:t>
            </a:r>
            <a:endParaRPr lang="es-CL" sz="1200" spc="-10" dirty="0">
              <a:effectLst/>
              <a:latin typeface="FuturaStd-Light"/>
              <a:ea typeface="Times New Roman" panose="02020603050405020304" pitchFamily="18" charset="0"/>
              <a:cs typeface="FuturaStd-Light"/>
            </a:endParaRPr>
          </a:p>
        </p:txBody>
      </p:sp>
      <p:pic>
        <p:nvPicPr>
          <p:cNvPr id="2050" name="Picture 2" descr="Cup of Excellence, buscando el gran café | Blogs | GESTIÓN">
            <a:extLst>
              <a:ext uri="{FF2B5EF4-FFF2-40B4-BE49-F238E27FC236}">
                <a16:creationId xmlns:a16="http://schemas.microsoft.com/office/drawing/2014/main" id="{C11D013F-FB19-447D-BA1C-F27D6159C75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05733" y="2357438"/>
            <a:ext cx="2882142" cy="2882142"/>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Connector 4">
            <a:extLst>
              <a:ext uri="{FF2B5EF4-FFF2-40B4-BE49-F238E27FC236}">
                <a16:creationId xmlns:a16="http://schemas.microsoft.com/office/drawing/2014/main" id="{86617E57-2676-4FAF-A456-A9FCA7A164E3}"/>
              </a:ext>
            </a:extLst>
          </p:cNvPr>
          <p:cNvCxnSpPr>
            <a:cxnSpLocks/>
          </p:cNvCxnSpPr>
          <p:nvPr/>
        </p:nvCxnSpPr>
        <p:spPr>
          <a:xfrm>
            <a:off x="1037493" y="1102937"/>
            <a:ext cx="10075982" cy="0"/>
          </a:xfrm>
          <a:prstGeom prst="line">
            <a:avLst/>
          </a:prstGeom>
          <a:ln w="57150">
            <a:solidFill>
              <a:srgbClr val="C00000"/>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8672818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p:cNvSpPr/>
          <p:nvPr/>
        </p:nvSpPr>
        <p:spPr>
          <a:xfrm>
            <a:off x="964276" y="341243"/>
            <a:ext cx="10324408" cy="584775"/>
          </a:xfrm>
          <a:prstGeom prst="rect">
            <a:avLst/>
          </a:prstGeom>
        </p:spPr>
        <p:txBody>
          <a:bodyPr wrap="square">
            <a:spAutoFit/>
          </a:bodyPr>
          <a:lstStyle/>
          <a:p>
            <a:pPr algn="ctr">
              <a:defRPr/>
            </a:pPr>
            <a:r>
              <a:rPr lang="es-CL" sz="3200" b="1" dirty="0">
                <a:solidFill>
                  <a:srgbClr val="C00000"/>
                </a:solidFill>
              </a:rPr>
              <a:t>El nuevo rol de los jóvenes</a:t>
            </a:r>
            <a:endParaRPr lang="es-ES" sz="3200" b="1" dirty="0">
              <a:solidFill>
                <a:srgbClr val="C00000"/>
              </a:solidFill>
            </a:endParaRPr>
          </a:p>
        </p:txBody>
      </p:sp>
      <p:cxnSp>
        <p:nvCxnSpPr>
          <p:cNvPr id="4" name="Straight Connector 4"/>
          <p:cNvCxnSpPr>
            <a:cxnSpLocks/>
          </p:cNvCxnSpPr>
          <p:nvPr/>
        </p:nvCxnSpPr>
        <p:spPr>
          <a:xfrm>
            <a:off x="3903783" y="905635"/>
            <a:ext cx="4413738" cy="0"/>
          </a:xfrm>
          <a:prstGeom prst="line">
            <a:avLst/>
          </a:prstGeom>
          <a:ln w="57150">
            <a:solidFill>
              <a:srgbClr val="C00000"/>
            </a:solidFill>
          </a:ln>
        </p:spPr>
        <p:style>
          <a:lnRef idx="1">
            <a:schemeClr val="dk1"/>
          </a:lnRef>
          <a:fillRef idx="0">
            <a:schemeClr val="dk1"/>
          </a:fillRef>
          <a:effectRef idx="0">
            <a:schemeClr val="dk1"/>
          </a:effectRef>
          <a:fontRef idx="minor">
            <a:schemeClr val="tx1"/>
          </a:fontRef>
        </p:style>
      </p:cxnSp>
      <p:sp>
        <p:nvSpPr>
          <p:cNvPr id="19" name="Rectángulo 18"/>
          <p:cNvSpPr/>
          <p:nvPr/>
        </p:nvSpPr>
        <p:spPr>
          <a:xfrm>
            <a:off x="288166" y="6536301"/>
            <a:ext cx="5098481" cy="261610"/>
          </a:xfrm>
          <a:prstGeom prst="rect">
            <a:avLst/>
          </a:prstGeom>
        </p:spPr>
        <p:txBody>
          <a:bodyPr wrap="square">
            <a:spAutoFit/>
          </a:bodyPr>
          <a:lstStyle/>
          <a:p>
            <a:pPr>
              <a:spcAft>
                <a:spcPts val="1200"/>
              </a:spcAft>
            </a:pPr>
            <a:r>
              <a:rPr lang="es-CL" sz="1100" spc="-20" dirty="0">
                <a:latin typeface="FuturaStd-Light"/>
                <a:ea typeface="Times New Roman" panose="02020603050405020304" pitchFamily="18" charset="0"/>
                <a:cs typeface="FuturaStd-Light"/>
              </a:rPr>
              <a:t>Fuente: elaboración propia a partir de datos de PROCASUR </a:t>
            </a:r>
            <a:endParaRPr lang="es-CL" sz="1100" spc="-10" dirty="0">
              <a:effectLst/>
              <a:latin typeface="FuturaStd-Light"/>
              <a:ea typeface="Times New Roman" panose="02020603050405020304" pitchFamily="18" charset="0"/>
              <a:cs typeface="FuturaStd-Light"/>
            </a:endParaRPr>
          </a:p>
        </p:txBody>
      </p:sp>
      <p:pic>
        <p:nvPicPr>
          <p:cNvPr id="2" name="Imagen 1"/>
          <p:cNvPicPr>
            <a:picLocks noChangeAspect="1"/>
          </p:cNvPicPr>
          <p:nvPr/>
        </p:nvPicPr>
        <p:blipFill>
          <a:blip r:embed="rId3"/>
          <a:stretch>
            <a:fillRect/>
          </a:stretch>
        </p:blipFill>
        <p:spPr>
          <a:xfrm>
            <a:off x="10230447" y="4386579"/>
            <a:ext cx="1812855" cy="1451729"/>
          </a:xfrm>
          <a:prstGeom prst="rect">
            <a:avLst/>
          </a:prstGeom>
        </p:spPr>
      </p:pic>
      <p:pic>
        <p:nvPicPr>
          <p:cNvPr id="7" name="Picture 3">
            <a:extLst>
              <a:ext uri="{FF2B5EF4-FFF2-40B4-BE49-F238E27FC236}">
                <a16:creationId xmlns:a16="http://schemas.microsoft.com/office/drawing/2014/main" id="{50CD6294-3572-4BAE-896E-A172241B0D6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165825" y="1688727"/>
            <a:ext cx="1812854" cy="2349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ángulo 4">
            <a:extLst>
              <a:ext uri="{FF2B5EF4-FFF2-40B4-BE49-F238E27FC236}">
                <a16:creationId xmlns:a16="http://schemas.microsoft.com/office/drawing/2014/main" id="{6CC41CD5-C3F8-45DF-8273-179537E4BF98}"/>
              </a:ext>
            </a:extLst>
          </p:cNvPr>
          <p:cNvSpPr/>
          <p:nvPr/>
        </p:nvSpPr>
        <p:spPr>
          <a:xfrm>
            <a:off x="10394236" y="5969953"/>
            <a:ext cx="1468094" cy="276999"/>
          </a:xfrm>
          <a:prstGeom prst="rect">
            <a:avLst/>
          </a:prstGeom>
        </p:spPr>
        <p:txBody>
          <a:bodyPr wrap="none">
            <a:spAutoFit/>
          </a:bodyPr>
          <a:lstStyle/>
          <a:p>
            <a:r>
              <a:rPr lang="es-CL" sz="1200" dirty="0"/>
              <a:t>www.allbiotech.org/</a:t>
            </a:r>
          </a:p>
        </p:txBody>
      </p:sp>
      <p:pic>
        <p:nvPicPr>
          <p:cNvPr id="9" name="table">
            <a:extLst>
              <a:ext uri="{FF2B5EF4-FFF2-40B4-BE49-F238E27FC236}">
                <a16:creationId xmlns:a16="http://schemas.microsoft.com/office/drawing/2014/main" id="{1E37B708-8E88-49D1-B818-E5774FE58808}"/>
              </a:ext>
            </a:extLst>
          </p:cNvPr>
          <p:cNvPicPr/>
          <p:nvPr/>
        </p:nvPicPr>
        <p:blipFill>
          <a:blip r:embed="rId5"/>
          <a:stretch>
            <a:fillRect/>
          </a:stretch>
        </p:blipFill>
        <p:spPr>
          <a:xfrm>
            <a:off x="633046" y="1230923"/>
            <a:ext cx="8818928" cy="4739027"/>
          </a:xfrm>
          <a:prstGeom prst="rect">
            <a:avLst/>
          </a:prstGeom>
        </p:spPr>
      </p:pic>
    </p:spTree>
    <p:extLst>
      <p:ext uri="{BB962C8B-B14F-4D97-AF65-F5344CB8AC3E}">
        <p14:creationId xmlns:p14="http://schemas.microsoft.com/office/powerpoint/2010/main" val="7926134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1">
            <a:extLst>
              <a:ext uri="{FF2B5EF4-FFF2-40B4-BE49-F238E27FC236}">
                <a16:creationId xmlns:a16="http://schemas.microsoft.com/office/drawing/2014/main" id="{301A3420-DEA1-AB44-80E1-DD551105FEF8}"/>
              </a:ext>
            </a:extLst>
          </p:cNvPr>
          <p:cNvGraphicFramePr/>
          <p:nvPr/>
        </p:nvGraphicFramePr>
        <p:xfrm>
          <a:off x="107578" y="1570153"/>
          <a:ext cx="6559230" cy="4697643"/>
        </p:xfrm>
        <a:graphic>
          <a:graphicData uri="http://schemas.openxmlformats.org/drawingml/2006/chart">
            <c:chart xmlns:c="http://schemas.openxmlformats.org/drawingml/2006/chart" xmlns:r="http://schemas.openxmlformats.org/officeDocument/2006/relationships" r:id="rId3"/>
          </a:graphicData>
        </a:graphic>
      </p:graphicFrame>
      <p:sp>
        <p:nvSpPr>
          <p:cNvPr id="5" name="Rectángulo 4"/>
          <p:cNvSpPr/>
          <p:nvPr/>
        </p:nvSpPr>
        <p:spPr>
          <a:xfrm>
            <a:off x="282388" y="231998"/>
            <a:ext cx="11909612" cy="892552"/>
          </a:xfrm>
          <a:prstGeom prst="rect">
            <a:avLst/>
          </a:prstGeom>
        </p:spPr>
        <p:txBody>
          <a:bodyPr wrap="square">
            <a:spAutoFit/>
          </a:bodyPr>
          <a:lstStyle/>
          <a:p>
            <a:pPr algn="ctr">
              <a:spcAft>
                <a:spcPts val="0"/>
              </a:spcAft>
            </a:pPr>
            <a:r>
              <a:rPr lang="es-CL" sz="3200" b="1" dirty="0">
                <a:solidFill>
                  <a:srgbClr val="C00000"/>
                </a:solidFill>
              </a:rPr>
              <a:t>Coordinación estratégica: grupo </a:t>
            </a:r>
            <a:r>
              <a:rPr lang="es-CL" sz="3200" b="1" dirty="0" err="1">
                <a:solidFill>
                  <a:srgbClr val="C00000"/>
                </a:solidFill>
              </a:rPr>
              <a:t>Think</a:t>
            </a:r>
            <a:r>
              <a:rPr lang="es-CL" sz="3200" b="1" dirty="0">
                <a:solidFill>
                  <a:srgbClr val="C00000"/>
                </a:solidFill>
              </a:rPr>
              <a:t> </a:t>
            </a:r>
            <a:r>
              <a:rPr lang="es-CL" sz="3200" b="1" dirty="0" err="1">
                <a:solidFill>
                  <a:srgbClr val="C00000"/>
                </a:solidFill>
              </a:rPr>
              <a:t>Tank</a:t>
            </a:r>
            <a:r>
              <a:rPr lang="es-CL" sz="3200" b="1" dirty="0">
                <a:solidFill>
                  <a:srgbClr val="C00000"/>
                </a:solidFill>
              </a:rPr>
              <a:t> Cacao de Ecuador</a:t>
            </a:r>
          </a:p>
          <a:p>
            <a:pPr algn="ctr">
              <a:spcAft>
                <a:spcPts val="0"/>
              </a:spcAft>
            </a:pPr>
            <a:r>
              <a:rPr lang="es-CL" sz="2000" b="1" dirty="0">
                <a:solidFill>
                  <a:srgbClr val="C00000"/>
                </a:solidFill>
              </a:rPr>
              <a:t>(agosto 2018 - octubre 2020) </a:t>
            </a:r>
          </a:p>
        </p:txBody>
      </p:sp>
      <p:sp>
        <p:nvSpPr>
          <p:cNvPr id="6" name="Rectángulo 5"/>
          <p:cNvSpPr/>
          <p:nvPr/>
        </p:nvSpPr>
        <p:spPr>
          <a:xfrm>
            <a:off x="6716683" y="1688769"/>
            <a:ext cx="5270269" cy="5016758"/>
          </a:xfrm>
          <a:prstGeom prst="rect">
            <a:avLst/>
          </a:prstGeom>
        </p:spPr>
        <p:txBody>
          <a:bodyPr wrap="square">
            <a:spAutoFit/>
          </a:bodyPr>
          <a:lstStyle/>
          <a:p>
            <a:pPr marL="171450" indent="-171450">
              <a:buFont typeface="Arial" panose="020B0604020202020204" pitchFamily="34" charset="0"/>
              <a:buChar char="•"/>
            </a:pPr>
            <a:r>
              <a:rPr lang="es-ES_tradnl" sz="1600" dirty="0">
                <a:effectLst/>
                <a:latin typeface="Corbel" panose="020B0503020204020204" pitchFamily="34" charset="0"/>
                <a:ea typeface="Times New Roman" panose="02020603050405020304" pitchFamily="18" charset="0"/>
                <a:cs typeface="Times New Roman" panose="02020603050405020304" pitchFamily="18" charset="0"/>
              </a:rPr>
              <a:t>Articulado al Plan de Mejora Competitiva (PMC) de la Cadena del Cacao.  </a:t>
            </a:r>
          </a:p>
          <a:p>
            <a:pPr marL="171450" indent="-171450">
              <a:buFont typeface="Arial" panose="020B0604020202020204" pitchFamily="34" charset="0"/>
              <a:buChar char="•"/>
            </a:pPr>
            <a:r>
              <a:rPr lang="es-ES_tradnl" sz="1600" dirty="0">
                <a:effectLst/>
                <a:latin typeface="Corbel" panose="020B0503020204020204" pitchFamily="34" charset="0"/>
                <a:ea typeface="Times New Roman" panose="02020603050405020304" pitchFamily="18" charset="0"/>
                <a:cs typeface="Times New Roman" panose="02020603050405020304" pitchFamily="18" charset="0"/>
              </a:rPr>
              <a:t>Compuesto por </a:t>
            </a:r>
            <a:r>
              <a:rPr lang="es-ES_tradnl" sz="1600" b="1" dirty="0">
                <a:solidFill>
                  <a:srgbClr val="C00000"/>
                </a:solidFill>
                <a:effectLst/>
                <a:latin typeface="Corbel" panose="020B0503020204020204" pitchFamily="34" charset="0"/>
                <a:ea typeface="Times New Roman" panose="02020603050405020304" pitchFamily="18" charset="0"/>
                <a:cs typeface="Times New Roman" panose="02020603050405020304" pitchFamily="18" charset="0"/>
              </a:rPr>
              <a:t>244 profesionales</a:t>
            </a:r>
            <a:r>
              <a:rPr lang="es-ES_tradnl" sz="1600" dirty="0">
                <a:effectLst/>
                <a:latin typeface="Corbel" panose="020B0503020204020204" pitchFamily="34" charset="0"/>
                <a:ea typeface="Times New Roman" panose="02020603050405020304" pitchFamily="18" charset="0"/>
                <a:cs typeface="Times New Roman" panose="02020603050405020304" pitchFamily="18" charset="0"/>
              </a:rPr>
              <a:t>, dirigentes gremiales, productores, funcionarios de gobierno, exportadores, industriales, chocolateros (todos participan en forma individual).  </a:t>
            </a:r>
          </a:p>
          <a:p>
            <a:pPr marL="171450" indent="-171450">
              <a:buFont typeface="Arial" panose="020B0604020202020204" pitchFamily="34" charset="0"/>
              <a:buChar char="•"/>
            </a:pPr>
            <a:r>
              <a:rPr lang="es-ES_tradnl" sz="1600" dirty="0">
                <a:effectLst/>
                <a:latin typeface="Corbel" panose="020B0503020204020204" pitchFamily="34" charset="0"/>
                <a:ea typeface="Times New Roman" panose="02020603050405020304" pitchFamily="18" charset="0"/>
                <a:cs typeface="Times New Roman" panose="02020603050405020304" pitchFamily="18" charset="0"/>
              </a:rPr>
              <a:t>Abierto a todos los integrantes de la cadena. Para acceder a </a:t>
            </a:r>
            <a:r>
              <a:rPr lang="fr-FR" sz="1600" dirty="0">
                <a:effectLst/>
                <a:latin typeface="Corbel" panose="020B0503020204020204" pitchFamily="34" charset="0"/>
                <a:ea typeface="Times New Roman" panose="02020603050405020304" pitchFamily="18" charset="0"/>
                <a:cs typeface="Times New Roman" panose="02020603050405020304" pitchFamily="18" charset="0"/>
              </a:rPr>
              <a:t>é</a:t>
            </a:r>
            <a:r>
              <a:rPr lang="es-ES_tradnl" sz="1600" dirty="0">
                <a:effectLst/>
                <a:latin typeface="Corbel" panose="020B0503020204020204" pitchFamily="34" charset="0"/>
                <a:ea typeface="Times New Roman" panose="02020603050405020304" pitchFamily="18" charset="0"/>
                <a:cs typeface="Times New Roman" panose="02020603050405020304" pitchFamily="18" charset="0"/>
              </a:rPr>
              <a:t>l basta el inter</a:t>
            </a:r>
            <a:r>
              <a:rPr lang="fr-FR" sz="1600" dirty="0">
                <a:effectLst/>
                <a:latin typeface="Corbel" panose="020B0503020204020204" pitchFamily="34" charset="0"/>
                <a:ea typeface="Times New Roman" panose="02020603050405020304" pitchFamily="18" charset="0"/>
                <a:cs typeface="Times New Roman" panose="02020603050405020304" pitchFamily="18" charset="0"/>
              </a:rPr>
              <a:t>é</a:t>
            </a:r>
            <a:r>
              <a:rPr lang="es-ES_tradnl" sz="1600" dirty="0">
                <a:effectLst/>
                <a:latin typeface="Corbel" panose="020B0503020204020204" pitchFamily="34" charset="0"/>
                <a:ea typeface="Times New Roman" panose="02020603050405020304" pitchFamily="18" charset="0"/>
                <a:cs typeface="Times New Roman" panose="02020603050405020304" pitchFamily="18" charset="0"/>
              </a:rPr>
              <a:t>s en participar y el respeto de ciertas reglas internas mínimas. </a:t>
            </a:r>
          </a:p>
          <a:p>
            <a:pPr marL="171450" indent="-171450">
              <a:buFont typeface="Arial" panose="020B0604020202020204" pitchFamily="34" charset="0"/>
              <a:buChar char="•"/>
            </a:pPr>
            <a:r>
              <a:rPr lang="es-ES_tradnl" sz="1600" dirty="0">
                <a:effectLst/>
                <a:latin typeface="Corbel" panose="020B0503020204020204" pitchFamily="34" charset="0"/>
                <a:ea typeface="Times New Roman" panose="02020603050405020304" pitchFamily="18" charset="0"/>
                <a:cs typeface="Times New Roman" panose="02020603050405020304" pitchFamily="18" charset="0"/>
              </a:rPr>
              <a:t>Desde la creación del grupo se han intercambiado </a:t>
            </a:r>
            <a:r>
              <a:rPr lang="es-ES_tradnl" sz="1600" b="1" dirty="0">
                <a:solidFill>
                  <a:srgbClr val="C00000"/>
                </a:solidFill>
                <a:effectLst/>
                <a:latin typeface="Corbel" panose="020B0503020204020204" pitchFamily="34" charset="0"/>
                <a:ea typeface="Times New Roman" panose="02020603050405020304" pitchFamily="18" charset="0"/>
                <a:cs typeface="Times New Roman" panose="02020603050405020304" pitchFamily="18" charset="0"/>
              </a:rPr>
              <a:t>8.024 mensajes, casi 500 hipervínculos y más de 1.000 archivos </a:t>
            </a:r>
            <a:r>
              <a:rPr lang="es-ES_tradnl" sz="1600" dirty="0">
                <a:effectLst/>
                <a:latin typeface="Corbel" panose="020B0503020204020204" pitchFamily="34" charset="0"/>
                <a:ea typeface="Times New Roman" panose="02020603050405020304" pitchFamily="18" charset="0"/>
                <a:cs typeface="Times New Roman" panose="02020603050405020304" pitchFamily="18" charset="0"/>
              </a:rPr>
              <a:t>(artículos de prensa, presentaciones PPT, videos, fotos, </a:t>
            </a:r>
            <a:r>
              <a:rPr lang="es-ES_tradnl" sz="1600" dirty="0" err="1">
                <a:effectLst/>
                <a:latin typeface="Corbel" panose="020B0503020204020204" pitchFamily="34" charset="0"/>
                <a:ea typeface="Times New Roman" panose="02020603050405020304" pitchFamily="18" charset="0"/>
                <a:cs typeface="Times New Roman" panose="02020603050405020304" pitchFamily="18" charset="0"/>
              </a:rPr>
              <a:t>etc</a:t>
            </a:r>
            <a:r>
              <a:rPr lang="es-ES_tradnl" sz="1600" dirty="0">
                <a:effectLst/>
                <a:latin typeface="Corbel" panose="020B0503020204020204" pitchFamily="34" charset="0"/>
                <a:ea typeface="Times New Roman" panose="02020603050405020304" pitchFamily="18" charset="0"/>
                <a:cs typeface="Times New Roman" panose="02020603050405020304" pitchFamily="18" charset="0"/>
              </a:rPr>
              <a:t>). </a:t>
            </a:r>
          </a:p>
          <a:p>
            <a:pPr marL="171450" indent="-171450">
              <a:buFont typeface="Arial" panose="020B0604020202020204" pitchFamily="34" charset="0"/>
              <a:buChar char="•"/>
            </a:pPr>
            <a:r>
              <a:rPr lang="es-ES_tradnl" sz="1600" dirty="0">
                <a:effectLst/>
                <a:latin typeface="Corbel" panose="020B0503020204020204" pitchFamily="34" charset="0"/>
                <a:ea typeface="Times New Roman" panose="02020603050405020304" pitchFamily="18" charset="0"/>
                <a:cs typeface="Times New Roman" panose="02020603050405020304" pitchFamily="18" charset="0"/>
              </a:rPr>
              <a:t>El grupo ha jugado un rol relevante para coordinar la </a:t>
            </a:r>
            <a:r>
              <a:rPr lang="es-ES_tradnl" sz="1600" b="1" dirty="0">
                <a:solidFill>
                  <a:srgbClr val="C00000"/>
                </a:solidFill>
                <a:effectLst/>
                <a:latin typeface="Corbel" panose="020B0503020204020204" pitchFamily="34" charset="0"/>
                <a:ea typeface="Times New Roman" panose="02020603050405020304" pitchFamily="18" charset="0"/>
                <a:cs typeface="Times New Roman" panose="02020603050405020304" pitchFamily="18" charset="0"/>
              </a:rPr>
              <a:t>respuesta de la cadena </a:t>
            </a:r>
            <a:r>
              <a:rPr lang="es-ES_tradnl" sz="1600" dirty="0">
                <a:effectLst/>
                <a:latin typeface="Corbel" panose="020B0503020204020204" pitchFamily="34" charset="0"/>
                <a:ea typeface="Times New Roman" panose="02020603050405020304" pitchFamily="18" charset="0"/>
                <a:cs typeface="Times New Roman" panose="02020603050405020304" pitchFamily="18" charset="0"/>
              </a:rPr>
              <a:t>del cacao frente a la contingencia provocada por la pandemia. La frecuencia de mensajes aumentó entre 4 a 5 veces </a:t>
            </a:r>
            <a:r>
              <a:rPr lang="es-ES_tradnl" sz="1600" dirty="0" err="1">
                <a:effectLst/>
                <a:latin typeface="Corbel" panose="020B0503020204020204" pitchFamily="34" charset="0"/>
                <a:ea typeface="Times New Roman" panose="02020603050405020304" pitchFamily="18" charset="0"/>
                <a:cs typeface="Times New Roman" panose="02020603050405020304" pitchFamily="18" charset="0"/>
              </a:rPr>
              <a:t>despu</a:t>
            </a:r>
            <a:r>
              <a:rPr lang="fr-FR" sz="1600" dirty="0">
                <a:effectLst/>
                <a:latin typeface="Corbel" panose="020B0503020204020204" pitchFamily="34" charset="0"/>
                <a:ea typeface="Times New Roman" panose="02020603050405020304" pitchFamily="18" charset="0"/>
                <a:cs typeface="Times New Roman" panose="02020603050405020304" pitchFamily="18" charset="0"/>
              </a:rPr>
              <a:t>é</a:t>
            </a:r>
            <a:r>
              <a:rPr lang="it-IT" sz="1600" dirty="0">
                <a:effectLst/>
                <a:latin typeface="Corbel" panose="020B0503020204020204" pitchFamily="34" charset="0"/>
                <a:ea typeface="Times New Roman" panose="02020603050405020304" pitchFamily="18" charset="0"/>
                <a:cs typeface="Times New Roman" panose="02020603050405020304" pitchFamily="18" charset="0"/>
              </a:rPr>
              <a:t>s del 15 de marzo de 2020</a:t>
            </a:r>
            <a:r>
              <a:rPr lang="es-ES_tradnl" sz="1600" dirty="0">
                <a:effectLst/>
                <a:latin typeface="Corbel" panose="020B0503020204020204" pitchFamily="34" charset="0"/>
                <a:ea typeface="Times New Roman" panose="02020603050405020304" pitchFamily="18" charset="0"/>
                <a:cs typeface="Times New Roman" panose="02020603050405020304" pitchFamily="18" charset="0"/>
              </a:rPr>
              <a:t>.  </a:t>
            </a:r>
          </a:p>
          <a:p>
            <a:pPr marL="171450" indent="-171450">
              <a:buFont typeface="Arial" panose="020B0604020202020204" pitchFamily="34" charset="0"/>
              <a:buChar char="•"/>
            </a:pPr>
            <a:r>
              <a:rPr lang="es-ES_tradnl" sz="1600" dirty="0">
                <a:effectLst/>
                <a:latin typeface="Corbel" panose="020B0503020204020204" pitchFamily="34" charset="0"/>
                <a:ea typeface="Times New Roman" panose="02020603050405020304" pitchFamily="18" charset="0"/>
                <a:cs typeface="Times New Roman" panose="02020603050405020304" pitchFamily="18" charset="0"/>
              </a:rPr>
              <a:t>Actualmente esta iniciativa está en proceso de institucionalización,</a:t>
            </a:r>
            <a:endParaRPr lang="es-CL" sz="1600" dirty="0"/>
          </a:p>
        </p:txBody>
      </p:sp>
      <p:sp>
        <p:nvSpPr>
          <p:cNvPr id="2" name="Rectángulo 1"/>
          <p:cNvSpPr/>
          <p:nvPr/>
        </p:nvSpPr>
        <p:spPr>
          <a:xfrm>
            <a:off x="16384" y="6104041"/>
            <a:ext cx="6667049" cy="646331"/>
          </a:xfrm>
          <a:prstGeom prst="rect">
            <a:avLst/>
          </a:prstGeom>
        </p:spPr>
        <p:txBody>
          <a:bodyPr wrap="square">
            <a:spAutoFit/>
          </a:bodyPr>
          <a:lstStyle/>
          <a:p>
            <a:r>
              <a:rPr lang="es-ES_tradnl" sz="1200" dirty="0">
                <a:latin typeface="Corbel" panose="020B0503020204020204" pitchFamily="34" charset="0"/>
                <a:ea typeface="Times New Roman" panose="02020603050405020304" pitchFamily="18" charset="0"/>
                <a:cs typeface="Times New Roman" panose="02020603050405020304" pitchFamily="18" charset="0"/>
              </a:rPr>
              <a:t>Fuente: Proyecto de cooperación europeo (Asistencia T</a:t>
            </a:r>
            <a:r>
              <a:rPr lang="fr-FR" sz="1200" dirty="0">
                <a:latin typeface="Corbel" panose="020B0503020204020204" pitchFamily="34" charset="0"/>
                <a:ea typeface="Times New Roman" panose="02020603050405020304" pitchFamily="18" charset="0"/>
                <a:cs typeface="Times New Roman" panose="02020603050405020304" pitchFamily="18" charset="0"/>
              </a:rPr>
              <a:t>é</a:t>
            </a:r>
            <a:r>
              <a:rPr lang="es-ES_tradnl" sz="1200" dirty="0" err="1">
                <a:latin typeface="Corbel" panose="020B0503020204020204" pitchFamily="34" charset="0"/>
                <a:ea typeface="Times New Roman" panose="02020603050405020304" pitchFamily="18" charset="0"/>
                <a:cs typeface="Times New Roman" panose="02020603050405020304" pitchFamily="18" charset="0"/>
              </a:rPr>
              <a:t>cnica</a:t>
            </a:r>
            <a:r>
              <a:rPr lang="es-ES_tradnl" sz="1200" dirty="0">
                <a:latin typeface="Corbel" panose="020B0503020204020204" pitchFamily="34" charset="0"/>
                <a:ea typeface="Times New Roman" panose="02020603050405020304" pitchFamily="18" charset="0"/>
                <a:cs typeface="Times New Roman" panose="02020603050405020304" pitchFamily="18" charset="0"/>
              </a:rPr>
              <a:t> Internacional para la Reactivación Productiva Post-Terremoto) que trabaja en coordinación con el Ministerio de la Producción, y el Ministerio de Agricultura y Ganadería</a:t>
            </a:r>
          </a:p>
        </p:txBody>
      </p:sp>
      <p:cxnSp>
        <p:nvCxnSpPr>
          <p:cNvPr id="7" name="Straight Connector 4">
            <a:extLst>
              <a:ext uri="{FF2B5EF4-FFF2-40B4-BE49-F238E27FC236}">
                <a16:creationId xmlns:a16="http://schemas.microsoft.com/office/drawing/2014/main" id="{2AFCFDE8-B8EB-4E1C-8190-C28C66731B36}"/>
              </a:ext>
            </a:extLst>
          </p:cNvPr>
          <p:cNvCxnSpPr>
            <a:cxnSpLocks/>
          </p:cNvCxnSpPr>
          <p:nvPr/>
        </p:nvCxnSpPr>
        <p:spPr>
          <a:xfrm flipV="1">
            <a:off x="1097280" y="1186105"/>
            <a:ext cx="10351008" cy="59822"/>
          </a:xfrm>
          <a:prstGeom prst="line">
            <a:avLst/>
          </a:prstGeom>
          <a:ln w="57150">
            <a:solidFill>
              <a:srgbClr val="C00000"/>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2016241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0" y="2"/>
            <a:ext cx="5088467" cy="68580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defRPr/>
            </a:pPr>
            <a:endParaRPr lang="en-US" altLang="en-US" sz="2400" dirty="0">
              <a:solidFill>
                <a:srgbClr val="FFFFFF"/>
              </a:solidFill>
              <a:latin typeface="Calibri" panose="020F0502020204030204" pitchFamily="34" charset="0"/>
            </a:endParaRPr>
          </a:p>
        </p:txBody>
      </p:sp>
      <p:sp>
        <p:nvSpPr>
          <p:cNvPr id="20484" name="Rectangle 7"/>
          <p:cNvSpPr>
            <a:spLocks noChangeArrowheads="1"/>
          </p:cNvSpPr>
          <p:nvPr/>
        </p:nvSpPr>
        <p:spPr bwMode="auto">
          <a:xfrm>
            <a:off x="334434" y="2472267"/>
            <a:ext cx="4129617"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s-CL" altLang="es-CL" sz="3200" b="1" dirty="0"/>
              <a:t>MERCADEO Y DIGITALIZACIÓN</a:t>
            </a:r>
            <a:endParaRPr lang="en-US" altLang="en-US" sz="3200" dirty="0"/>
          </a:p>
        </p:txBody>
      </p:sp>
      <p:pic>
        <p:nvPicPr>
          <p:cNvPr id="20485" name="Picture 20" descr="Imagen relacionad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69272" y="5856560"/>
            <a:ext cx="1331384" cy="81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47068030"/>
      </p:ext>
    </p:extLst>
  </p:cSld>
  <p:clrMapOvr>
    <a:masterClrMapping/>
  </p:clrMapOvr>
  <p:transition advClick="0"/>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0" y="0"/>
            <a:ext cx="5088467" cy="68580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defRPr/>
            </a:pPr>
            <a:endParaRPr lang="en-US" altLang="en-US" sz="2400" dirty="0">
              <a:solidFill>
                <a:srgbClr val="FFFFFF"/>
              </a:solidFill>
              <a:latin typeface="Calibri" panose="020F0502020204030204" pitchFamily="34" charset="0"/>
            </a:endParaRPr>
          </a:p>
        </p:txBody>
      </p:sp>
      <p:sp>
        <p:nvSpPr>
          <p:cNvPr id="20483" name="Rectángulo 1"/>
          <p:cNvSpPr>
            <a:spLocks noChangeArrowheads="1"/>
          </p:cNvSpPr>
          <p:nvPr/>
        </p:nvSpPr>
        <p:spPr bwMode="auto">
          <a:xfrm>
            <a:off x="5204012" y="945380"/>
            <a:ext cx="7010400" cy="4893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buFont typeface="Arial" panose="020B0604020202020204" pitchFamily="34" charset="0"/>
              <a:buChar char="•"/>
            </a:pPr>
            <a:r>
              <a:rPr lang="fr-FR" altLang="en-US" sz="2400" b="1" dirty="0" err="1"/>
              <a:t>Impacto</a:t>
            </a:r>
            <a:r>
              <a:rPr lang="fr-FR" altLang="en-US" sz="2400" b="1" dirty="0"/>
              <a:t> fiscal de la </a:t>
            </a:r>
            <a:r>
              <a:rPr lang="fr-FR" altLang="en-US" sz="2400" b="1" dirty="0" err="1"/>
              <a:t>pandemia</a:t>
            </a:r>
            <a:r>
              <a:rPr lang="fr-FR" altLang="en-US" sz="2400" b="1" dirty="0"/>
              <a:t> y </a:t>
            </a:r>
            <a:r>
              <a:rPr lang="fr-FR" altLang="en-US" sz="2400" b="1" dirty="0" err="1"/>
              <a:t>políticas</a:t>
            </a:r>
            <a:r>
              <a:rPr lang="fr-FR" altLang="en-US" sz="2400" b="1" dirty="0"/>
              <a:t> </a:t>
            </a:r>
            <a:r>
              <a:rPr lang="fr-FR" altLang="en-US" sz="2400" b="1" dirty="0" err="1"/>
              <a:t>agrícolas</a:t>
            </a:r>
            <a:r>
              <a:rPr lang="fr-FR" altLang="en-US" sz="2400" b="1" dirty="0"/>
              <a:t> </a:t>
            </a:r>
          </a:p>
          <a:p>
            <a:pPr>
              <a:buFont typeface="Arial" panose="020B0604020202020204" pitchFamily="34" charset="0"/>
              <a:buChar char="•"/>
            </a:pPr>
            <a:endParaRPr lang="fr-FR" altLang="en-US" sz="2400" b="1" dirty="0"/>
          </a:p>
          <a:p>
            <a:pPr>
              <a:buFont typeface="Arial" panose="020B0604020202020204" pitchFamily="34" charset="0"/>
              <a:buChar char="•"/>
            </a:pPr>
            <a:r>
              <a:rPr lang="fr-FR" altLang="en-US" sz="2400" b="1" dirty="0" err="1"/>
              <a:t>Retomar</a:t>
            </a:r>
            <a:r>
              <a:rPr lang="fr-FR" altLang="en-US" sz="2400" b="1" dirty="0"/>
              <a:t> la </a:t>
            </a:r>
            <a:r>
              <a:rPr lang="fr-FR" altLang="en-US" sz="2400" b="1" dirty="0" err="1"/>
              <a:t>iniciativa</a:t>
            </a:r>
            <a:r>
              <a:rPr lang="fr-FR" altLang="en-US" sz="2400" b="1" dirty="0"/>
              <a:t>: </a:t>
            </a:r>
            <a:r>
              <a:rPr lang="fr-FR" altLang="en-US" sz="2400" b="1" dirty="0" err="1"/>
              <a:t>soluciones</a:t>
            </a:r>
            <a:r>
              <a:rPr lang="fr-FR" altLang="en-US" sz="2400" b="1" dirty="0"/>
              <a:t> de </a:t>
            </a:r>
            <a:r>
              <a:rPr lang="fr-FR" altLang="en-US" sz="2400" b="1" dirty="0" err="1"/>
              <a:t>bajo</a:t>
            </a:r>
            <a:r>
              <a:rPr lang="fr-FR" altLang="en-US" sz="2400" b="1" dirty="0"/>
              <a:t> </a:t>
            </a:r>
            <a:r>
              <a:rPr lang="fr-FR" altLang="en-US" sz="2400" b="1" dirty="0" err="1"/>
              <a:t>costo</a:t>
            </a:r>
            <a:endParaRPr lang="fr-FR" altLang="en-US" sz="2400" b="1" dirty="0"/>
          </a:p>
          <a:p>
            <a:pPr>
              <a:buFont typeface="Arial" panose="020B0604020202020204" pitchFamily="34" charset="0"/>
              <a:buChar char="•"/>
            </a:pPr>
            <a:endParaRPr lang="en-US" altLang="en-US" sz="2400" b="1" dirty="0"/>
          </a:p>
          <a:p>
            <a:pPr>
              <a:buFont typeface="Arial" panose="020B0604020202020204" pitchFamily="34" charset="0"/>
              <a:buChar char="•"/>
            </a:pPr>
            <a:r>
              <a:rPr lang="fr-FR" altLang="en-US" sz="2400" b="1" dirty="0" err="1"/>
              <a:t>Digitalización</a:t>
            </a:r>
            <a:r>
              <a:rPr lang="fr-FR" altLang="en-US" sz="2400" b="1" dirty="0"/>
              <a:t> del </a:t>
            </a:r>
            <a:r>
              <a:rPr lang="fr-FR" altLang="en-US" sz="2400" b="1" dirty="0" err="1"/>
              <a:t>sistema</a:t>
            </a:r>
            <a:r>
              <a:rPr lang="fr-FR" altLang="en-US" sz="2400" b="1" dirty="0"/>
              <a:t> </a:t>
            </a:r>
            <a:r>
              <a:rPr lang="fr-FR" altLang="en-US" sz="2400" b="1" dirty="0" err="1"/>
              <a:t>alimentario</a:t>
            </a:r>
            <a:endParaRPr lang="fr-FR" altLang="en-US" sz="2400" b="1" dirty="0"/>
          </a:p>
          <a:p>
            <a:pPr>
              <a:buFont typeface="Arial" panose="020B0604020202020204" pitchFamily="34" charset="0"/>
              <a:buChar char="•"/>
            </a:pPr>
            <a:endParaRPr lang="fr-FR" altLang="en-US" sz="2400" b="1" dirty="0"/>
          </a:p>
          <a:p>
            <a:pPr>
              <a:buFont typeface="Arial" panose="020B0604020202020204" pitchFamily="34" charset="0"/>
              <a:buChar char="•"/>
            </a:pPr>
            <a:r>
              <a:rPr lang="fr-FR" altLang="en-US" sz="2400" b="1" dirty="0"/>
              <a:t>ATER digital</a:t>
            </a:r>
          </a:p>
          <a:p>
            <a:pPr>
              <a:buFont typeface="Arial" panose="020B0604020202020204" pitchFamily="34" charset="0"/>
              <a:buChar char="•"/>
            </a:pPr>
            <a:endParaRPr lang="fr-FR" altLang="en-US" sz="2400" b="1" dirty="0"/>
          </a:p>
          <a:p>
            <a:pPr>
              <a:buFont typeface="Arial" panose="020B0604020202020204" pitchFamily="34" charset="0"/>
              <a:buChar char="•"/>
            </a:pPr>
            <a:r>
              <a:rPr lang="fr-FR" altLang="en-US" sz="2400" b="1" dirty="0" err="1"/>
              <a:t>Mercadeo</a:t>
            </a:r>
            <a:r>
              <a:rPr lang="fr-FR" altLang="en-US" sz="2400" b="1" dirty="0"/>
              <a:t> digital</a:t>
            </a:r>
          </a:p>
          <a:p>
            <a:pPr>
              <a:buFont typeface="Arial" panose="020B0604020202020204" pitchFamily="34" charset="0"/>
              <a:buChar char="•"/>
            </a:pPr>
            <a:endParaRPr lang="fr-FR" altLang="en-US" sz="2400" b="1" dirty="0"/>
          </a:p>
          <a:p>
            <a:pPr>
              <a:buFont typeface="Arial" panose="020B0604020202020204" pitchFamily="34" charset="0"/>
              <a:buChar char="•"/>
            </a:pPr>
            <a:r>
              <a:rPr lang="fr-FR" altLang="en-US" sz="2400" b="1" dirty="0" err="1"/>
              <a:t>Conclusiones</a:t>
            </a:r>
            <a:endParaRPr lang="en-US" altLang="en-US" sz="2400" b="1" dirty="0"/>
          </a:p>
        </p:txBody>
      </p:sp>
      <p:sp>
        <p:nvSpPr>
          <p:cNvPr id="20484" name="Rectangle 7"/>
          <p:cNvSpPr>
            <a:spLocks noChangeArrowheads="1"/>
          </p:cNvSpPr>
          <p:nvPr/>
        </p:nvSpPr>
        <p:spPr bwMode="auto">
          <a:xfrm>
            <a:off x="334434" y="2472267"/>
            <a:ext cx="4129617"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s-CL" altLang="es-CL" sz="3200" b="1"/>
              <a:t>PLAN DE LA PRESENTACIÓN</a:t>
            </a:r>
            <a:endParaRPr lang="en-US" altLang="en-US" sz="3200"/>
          </a:p>
        </p:txBody>
      </p:sp>
      <p:pic>
        <p:nvPicPr>
          <p:cNvPr id="20485" name="Picture 20" descr="Imagen relacionad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69272" y="5856560"/>
            <a:ext cx="1331384" cy="81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65584839"/>
      </p:ext>
    </p:extLst>
  </p:cSld>
  <p:clrMapOvr>
    <a:masterClrMapping/>
  </p:clrMapOvr>
  <p:transition advClick="0"/>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Oval 4">
            <a:extLst>
              <a:ext uri="{FF2B5EF4-FFF2-40B4-BE49-F238E27FC236}">
                <a16:creationId xmlns:a16="http://schemas.microsoft.com/office/drawing/2014/main" id="{31455C4A-0C11-47EB-BE80-5A93706C7D08}"/>
              </a:ext>
            </a:extLst>
          </p:cNvPr>
          <p:cNvSpPr>
            <a:spLocks noChangeArrowheads="1"/>
          </p:cNvSpPr>
          <p:nvPr/>
        </p:nvSpPr>
        <p:spPr bwMode="auto">
          <a:xfrm>
            <a:off x="4294717" y="2275417"/>
            <a:ext cx="431800" cy="431800"/>
          </a:xfrm>
          <a:prstGeom prst="ellipse">
            <a:avLst/>
          </a:prstGeom>
          <a:solidFill>
            <a:srgbClr val="FFC000"/>
          </a:solidFill>
          <a:ln w="31750">
            <a:solidFill>
              <a:schemeClr val="tx1"/>
            </a:solidFill>
            <a:round/>
            <a:headEnd/>
            <a:tailEnd/>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en-GB" altLang="es-CL" sz="2400"/>
          </a:p>
        </p:txBody>
      </p:sp>
      <p:sp>
        <p:nvSpPr>
          <p:cNvPr id="32771" name="Oval 5">
            <a:extLst>
              <a:ext uri="{FF2B5EF4-FFF2-40B4-BE49-F238E27FC236}">
                <a16:creationId xmlns:a16="http://schemas.microsoft.com/office/drawing/2014/main" id="{A84CE17A-82E4-46F7-B7F5-E5E0AAB9CB3F}"/>
              </a:ext>
            </a:extLst>
          </p:cNvPr>
          <p:cNvSpPr>
            <a:spLocks noChangeArrowheads="1"/>
          </p:cNvSpPr>
          <p:nvPr/>
        </p:nvSpPr>
        <p:spPr bwMode="auto">
          <a:xfrm>
            <a:off x="5016500" y="1699684"/>
            <a:ext cx="431800" cy="431800"/>
          </a:xfrm>
          <a:prstGeom prst="ellipse">
            <a:avLst/>
          </a:prstGeom>
          <a:solidFill>
            <a:srgbClr val="FFC000"/>
          </a:solidFill>
          <a:ln w="31750">
            <a:solidFill>
              <a:schemeClr val="tx1"/>
            </a:solidFill>
            <a:round/>
            <a:headEnd/>
            <a:tailEnd/>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en-GB" altLang="es-CL" sz="2400"/>
          </a:p>
        </p:txBody>
      </p:sp>
      <p:sp>
        <p:nvSpPr>
          <p:cNvPr id="32772" name="Oval 6">
            <a:extLst>
              <a:ext uri="{FF2B5EF4-FFF2-40B4-BE49-F238E27FC236}">
                <a16:creationId xmlns:a16="http://schemas.microsoft.com/office/drawing/2014/main" id="{5A3B7A88-502A-4E52-A34B-1602C773B439}"/>
              </a:ext>
            </a:extLst>
          </p:cNvPr>
          <p:cNvSpPr>
            <a:spLocks noChangeArrowheads="1"/>
          </p:cNvSpPr>
          <p:nvPr/>
        </p:nvSpPr>
        <p:spPr bwMode="auto">
          <a:xfrm>
            <a:off x="6671733" y="1989667"/>
            <a:ext cx="431800" cy="431800"/>
          </a:xfrm>
          <a:prstGeom prst="ellipse">
            <a:avLst/>
          </a:prstGeom>
          <a:solidFill>
            <a:srgbClr val="FFC000"/>
          </a:solidFill>
          <a:ln w="31750">
            <a:solidFill>
              <a:schemeClr val="tx1"/>
            </a:solidFill>
            <a:round/>
            <a:headEnd/>
            <a:tailEnd/>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en-GB" altLang="es-CL" sz="2400"/>
          </a:p>
        </p:txBody>
      </p:sp>
      <p:sp>
        <p:nvSpPr>
          <p:cNvPr id="32773" name="Oval 7">
            <a:extLst>
              <a:ext uri="{FF2B5EF4-FFF2-40B4-BE49-F238E27FC236}">
                <a16:creationId xmlns:a16="http://schemas.microsoft.com/office/drawing/2014/main" id="{22150C43-DD02-40BF-B489-7DBF097C281E}"/>
              </a:ext>
            </a:extLst>
          </p:cNvPr>
          <p:cNvSpPr>
            <a:spLocks noChangeArrowheads="1"/>
          </p:cNvSpPr>
          <p:nvPr/>
        </p:nvSpPr>
        <p:spPr bwMode="auto">
          <a:xfrm>
            <a:off x="7033684" y="3141133"/>
            <a:ext cx="431800" cy="431800"/>
          </a:xfrm>
          <a:prstGeom prst="ellipse">
            <a:avLst/>
          </a:prstGeom>
          <a:solidFill>
            <a:srgbClr val="FFC000"/>
          </a:solidFill>
          <a:ln w="31750">
            <a:solidFill>
              <a:schemeClr val="tx1"/>
            </a:solidFill>
            <a:round/>
            <a:headEnd/>
            <a:tailEnd/>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en-GB" altLang="es-CL" sz="2400"/>
          </a:p>
        </p:txBody>
      </p:sp>
      <p:sp>
        <p:nvSpPr>
          <p:cNvPr id="32774" name="Oval 8">
            <a:extLst>
              <a:ext uri="{FF2B5EF4-FFF2-40B4-BE49-F238E27FC236}">
                <a16:creationId xmlns:a16="http://schemas.microsoft.com/office/drawing/2014/main" id="{70EC54DF-9C3B-43B7-BBE3-63EC62165A0A}"/>
              </a:ext>
            </a:extLst>
          </p:cNvPr>
          <p:cNvSpPr>
            <a:spLocks noChangeArrowheads="1"/>
          </p:cNvSpPr>
          <p:nvPr/>
        </p:nvSpPr>
        <p:spPr bwMode="auto">
          <a:xfrm>
            <a:off x="4078817" y="3069167"/>
            <a:ext cx="431800" cy="431800"/>
          </a:xfrm>
          <a:prstGeom prst="ellipse">
            <a:avLst/>
          </a:prstGeom>
          <a:solidFill>
            <a:srgbClr val="FFC000"/>
          </a:solidFill>
          <a:ln w="31750">
            <a:solidFill>
              <a:schemeClr val="tx1"/>
            </a:solidFill>
            <a:round/>
            <a:headEnd/>
            <a:tailEnd/>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en-GB" altLang="es-CL" sz="2400"/>
          </a:p>
        </p:txBody>
      </p:sp>
      <p:sp>
        <p:nvSpPr>
          <p:cNvPr id="32775" name="Oval 9">
            <a:extLst>
              <a:ext uri="{FF2B5EF4-FFF2-40B4-BE49-F238E27FC236}">
                <a16:creationId xmlns:a16="http://schemas.microsoft.com/office/drawing/2014/main" id="{B8820394-CFCB-4752-A584-D77EBB1956F6}"/>
              </a:ext>
            </a:extLst>
          </p:cNvPr>
          <p:cNvSpPr>
            <a:spLocks noChangeArrowheads="1"/>
          </p:cNvSpPr>
          <p:nvPr/>
        </p:nvSpPr>
        <p:spPr bwMode="auto">
          <a:xfrm>
            <a:off x="4942417" y="4366684"/>
            <a:ext cx="431800" cy="431800"/>
          </a:xfrm>
          <a:prstGeom prst="ellipse">
            <a:avLst/>
          </a:prstGeom>
          <a:solidFill>
            <a:srgbClr val="FFC000"/>
          </a:solidFill>
          <a:ln w="31750">
            <a:solidFill>
              <a:schemeClr val="tx1"/>
            </a:solidFill>
            <a:round/>
            <a:headEnd/>
            <a:tailEnd/>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en-GB" altLang="es-CL" sz="2400"/>
          </a:p>
        </p:txBody>
      </p:sp>
      <p:sp>
        <p:nvSpPr>
          <p:cNvPr id="32776" name="Oval 10">
            <a:extLst>
              <a:ext uri="{FF2B5EF4-FFF2-40B4-BE49-F238E27FC236}">
                <a16:creationId xmlns:a16="http://schemas.microsoft.com/office/drawing/2014/main" id="{1A1B0492-70D2-403A-A88C-D869F33FEBEC}"/>
              </a:ext>
            </a:extLst>
          </p:cNvPr>
          <p:cNvSpPr>
            <a:spLocks noChangeArrowheads="1"/>
          </p:cNvSpPr>
          <p:nvPr/>
        </p:nvSpPr>
        <p:spPr bwMode="auto">
          <a:xfrm>
            <a:off x="6671733" y="3788833"/>
            <a:ext cx="431800" cy="431800"/>
          </a:xfrm>
          <a:prstGeom prst="ellipse">
            <a:avLst/>
          </a:prstGeom>
          <a:solidFill>
            <a:srgbClr val="FFC000"/>
          </a:solidFill>
          <a:ln w="31750">
            <a:solidFill>
              <a:schemeClr val="tx1"/>
            </a:solidFill>
            <a:round/>
            <a:headEnd/>
            <a:tailEnd/>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en-GB" altLang="es-CL" sz="2400"/>
          </a:p>
        </p:txBody>
      </p:sp>
      <p:sp>
        <p:nvSpPr>
          <p:cNvPr id="32777" name="Oval 11">
            <a:extLst>
              <a:ext uri="{FF2B5EF4-FFF2-40B4-BE49-F238E27FC236}">
                <a16:creationId xmlns:a16="http://schemas.microsoft.com/office/drawing/2014/main" id="{79286B97-82FD-4598-9222-FD34CC17EE48}"/>
              </a:ext>
            </a:extLst>
          </p:cNvPr>
          <p:cNvSpPr>
            <a:spLocks noChangeArrowheads="1"/>
          </p:cNvSpPr>
          <p:nvPr/>
        </p:nvSpPr>
        <p:spPr bwMode="auto">
          <a:xfrm>
            <a:off x="7175500" y="5014384"/>
            <a:ext cx="431800" cy="431800"/>
          </a:xfrm>
          <a:prstGeom prst="ellipse">
            <a:avLst/>
          </a:prstGeom>
          <a:solidFill>
            <a:srgbClr val="FFC000"/>
          </a:solidFill>
          <a:ln w="31750">
            <a:solidFill>
              <a:schemeClr val="tx1"/>
            </a:solidFill>
            <a:round/>
            <a:headEnd/>
            <a:tailEnd/>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en-GB" altLang="es-CL" sz="2400"/>
          </a:p>
        </p:txBody>
      </p:sp>
      <p:sp>
        <p:nvSpPr>
          <p:cNvPr id="32778" name="Text Box 12">
            <a:extLst>
              <a:ext uri="{FF2B5EF4-FFF2-40B4-BE49-F238E27FC236}">
                <a16:creationId xmlns:a16="http://schemas.microsoft.com/office/drawing/2014/main" id="{4A83BE64-4BE2-4B0F-A1C8-A38A9CAA74AF}"/>
              </a:ext>
            </a:extLst>
          </p:cNvPr>
          <p:cNvSpPr txBox="1">
            <a:spLocks noChangeArrowheads="1"/>
          </p:cNvSpPr>
          <p:nvPr/>
        </p:nvSpPr>
        <p:spPr bwMode="auto">
          <a:xfrm>
            <a:off x="7696200" y="5014385"/>
            <a:ext cx="172931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spcBef>
                <a:spcPct val="50000"/>
              </a:spcBef>
            </a:pPr>
            <a:r>
              <a:rPr lang="en-US" altLang="es-CL" sz="1600"/>
              <a:t>Ventas en el predio</a:t>
            </a:r>
          </a:p>
        </p:txBody>
      </p:sp>
      <p:sp>
        <p:nvSpPr>
          <p:cNvPr id="32779" name="Rectangle 13">
            <a:extLst>
              <a:ext uri="{FF2B5EF4-FFF2-40B4-BE49-F238E27FC236}">
                <a16:creationId xmlns:a16="http://schemas.microsoft.com/office/drawing/2014/main" id="{187BEA26-20C3-4614-92C7-3882B4A9F80C}"/>
              </a:ext>
            </a:extLst>
          </p:cNvPr>
          <p:cNvSpPr>
            <a:spLocks noChangeArrowheads="1"/>
          </p:cNvSpPr>
          <p:nvPr/>
        </p:nvSpPr>
        <p:spPr bwMode="auto">
          <a:xfrm>
            <a:off x="3217334" y="2853267"/>
            <a:ext cx="357717" cy="215900"/>
          </a:xfrm>
          <a:prstGeom prst="rect">
            <a:avLst/>
          </a:prstGeom>
          <a:solidFill>
            <a:srgbClr val="F72466"/>
          </a:solidFill>
          <a:ln w="31750">
            <a:solidFill>
              <a:schemeClr val="tx1"/>
            </a:solidFill>
            <a:miter lim="800000"/>
            <a:headEnd/>
            <a:tailEnd/>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en-GB" altLang="es-CL" sz="2400"/>
          </a:p>
        </p:txBody>
      </p:sp>
      <p:sp>
        <p:nvSpPr>
          <p:cNvPr id="32780" name="Rectangle 14">
            <a:extLst>
              <a:ext uri="{FF2B5EF4-FFF2-40B4-BE49-F238E27FC236}">
                <a16:creationId xmlns:a16="http://schemas.microsoft.com/office/drawing/2014/main" id="{5C521705-25EE-4122-BA56-F5CBC9F8FB92}"/>
              </a:ext>
            </a:extLst>
          </p:cNvPr>
          <p:cNvSpPr>
            <a:spLocks noChangeArrowheads="1"/>
          </p:cNvSpPr>
          <p:nvPr/>
        </p:nvSpPr>
        <p:spPr bwMode="auto">
          <a:xfrm>
            <a:off x="3071285" y="3357034"/>
            <a:ext cx="359833" cy="215900"/>
          </a:xfrm>
          <a:prstGeom prst="rect">
            <a:avLst/>
          </a:prstGeom>
          <a:solidFill>
            <a:srgbClr val="F72466"/>
          </a:solidFill>
          <a:ln w="31750">
            <a:solidFill>
              <a:schemeClr val="tx1"/>
            </a:solidFill>
            <a:miter lim="800000"/>
            <a:headEnd/>
            <a:tailEnd/>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en-GB" altLang="es-CL" sz="2400"/>
          </a:p>
        </p:txBody>
      </p:sp>
      <p:sp>
        <p:nvSpPr>
          <p:cNvPr id="32781" name="Rectangle 15">
            <a:extLst>
              <a:ext uri="{FF2B5EF4-FFF2-40B4-BE49-F238E27FC236}">
                <a16:creationId xmlns:a16="http://schemas.microsoft.com/office/drawing/2014/main" id="{6C207980-7E83-472C-9DAF-6C9FA4B9671A}"/>
              </a:ext>
            </a:extLst>
          </p:cNvPr>
          <p:cNvSpPr>
            <a:spLocks noChangeArrowheads="1"/>
          </p:cNvSpPr>
          <p:nvPr/>
        </p:nvSpPr>
        <p:spPr bwMode="auto">
          <a:xfrm>
            <a:off x="3575052" y="3788834"/>
            <a:ext cx="359833" cy="215900"/>
          </a:xfrm>
          <a:prstGeom prst="rect">
            <a:avLst/>
          </a:prstGeom>
          <a:solidFill>
            <a:srgbClr val="F72466"/>
          </a:solidFill>
          <a:ln w="31750">
            <a:solidFill>
              <a:schemeClr val="tx1"/>
            </a:solidFill>
            <a:miter lim="800000"/>
            <a:headEnd/>
            <a:tailEnd/>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en-GB" altLang="es-CL" sz="2400"/>
          </a:p>
        </p:txBody>
      </p:sp>
      <p:sp>
        <p:nvSpPr>
          <p:cNvPr id="32782" name="Rectangle 16">
            <a:extLst>
              <a:ext uri="{FF2B5EF4-FFF2-40B4-BE49-F238E27FC236}">
                <a16:creationId xmlns:a16="http://schemas.microsoft.com/office/drawing/2014/main" id="{02F0E080-B9EE-447A-A9E6-3EA414C21794}"/>
              </a:ext>
            </a:extLst>
          </p:cNvPr>
          <p:cNvSpPr>
            <a:spLocks noChangeArrowheads="1"/>
          </p:cNvSpPr>
          <p:nvPr/>
        </p:nvSpPr>
        <p:spPr bwMode="auto">
          <a:xfrm>
            <a:off x="3793067" y="1843618"/>
            <a:ext cx="357717" cy="215900"/>
          </a:xfrm>
          <a:prstGeom prst="rect">
            <a:avLst/>
          </a:prstGeom>
          <a:solidFill>
            <a:srgbClr val="F72466"/>
          </a:solidFill>
          <a:ln w="31750">
            <a:solidFill>
              <a:schemeClr val="tx1"/>
            </a:solidFill>
            <a:miter lim="800000"/>
            <a:headEnd/>
            <a:tailEnd/>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en-GB" altLang="es-CL" sz="2400"/>
          </a:p>
        </p:txBody>
      </p:sp>
      <p:sp>
        <p:nvSpPr>
          <p:cNvPr id="32783" name="Rectangle 17">
            <a:extLst>
              <a:ext uri="{FF2B5EF4-FFF2-40B4-BE49-F238E27FC236}">
                <a16:creationId xmlns:a16="http://schemas.microsoft.com/office/drawing/2014/main" id="{EAB009DD-834A-4D04-9BD7-84A5DB54E688}"/>
              </a:ext>
            </a:extLst>
          </p:cNvPr>
          <p:cNvSpPr>
            <a:spLocks noChangeArrowheads="1"/>
          </p:cNvSpPr>
          <p:nvPr/>
        </p:nvSpPr>
        <p:spPr bwMode="auto">
          <a:xfrm>
            <a:off x="4080934" y="3716867"/>
            <a:ext cx="357717" cy="215900"/>
          </a:xfrm>
          <a:prstGeom prst="rect">
            <a:avLst/>
          </a:prstGeom>
          <a:solidFill>
            <a:srgbClr val="F72466"/>
          </a:solidFill>
          <a:ln w="31750">
            <a:solidFill>
              <a:schemeClr val="tx1"/>
            </a:solidFill>
            <a:miter lim="800000"/>
            <a:headEnd/>
            <a:tailEnd/>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en-GB" altLang="es-CL" sz="2400"/>
          </a:p>
        </p:txBody>
      </p:sp>
      <p:sp>
        <p:nvSpPr>
          <p:cNvPr id="32784" name="Rectangle 18">
            <a:extLst>
              <a:ext uri="{FF2B5EF4-FFF2-40B4-BE49-F238E27FC236}">
                <a16:creationId xmlns:a16="http://schemas.microsoft.com/office/drawing/2014/main" id="{D211AD64-B50A-417D-AE7F-47E427ACA8C7}"/>
              </a:ext>
            </a:extLst>
          </p:cNvPr>
          <p:cNvSpPr>
            <a:spLocks noChangeArrowheads="1"/>
          </p:cNvSpPr>
          <p:nvPr/>
        </p:nvSpPr>
        <p:spPr bwMode="auto">
          <a:xfrm>
            <a:off x="7183968" y="5727701"/>
            <a:ext cx="359833" cy="215900"/>
          </a:xfrm>
          <a:prstGeom prst="rect">
            <a:avLst/>
          </a:prstGeom>
          <a:solidFill>
            <a:srgbClr val="F72466"/>
          </a:solidFill>
          <a:ln w="31750">
            <a:solidFill>
              <a:schemeClr val="tx1"/>
            </a:solidFill>
            <a:miter lim="800000"/>
            <a:headEnd/>
            <a:tailEnd/>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en-GB" altLang="es-CL" sz="2400"/>
          </a:p>
        </p:txBody>
      </p:sp>
      <p:sp>
        <p:nvSpPr>
          <p:cNvPr id="32785" name="Text Box 19">
            <a:extLst>
              <a:ext uri="{FF2B5EF4-FFF2-40B4-BE49-F238E27FC236}">
                <a16:creationId xmlns:a16="http://schemas.microsoft.com/office/drawing/2014/main" id="{BCE9296E-E380-4FBA-8C31-8C8B9D505306}"/>
              </a:ext>
            </a:extLst>
          </p:cNvPr>
          <p:cNvSpPr txBox="1">
            <a:spLocks noChangeArrowheads="1"/>
          </p:cNvSpPr>
          <p:nvPr/>
        </p:nvSpPr>
        <p:spPr bwMode="auto">
          <a:xfrm>
            <a:off x="7681385" y="5604934"/>
            <a:ext cx="15113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spcBef>
                <a:spcPct val="50000"/>
              </a:spcBef>
            </a:pPr>
            <a:r>
              <a:rPr lang="en-US" altLang="es-CL" sz="1600"/>
              <a:t>Otros predios</a:t>
            </a:r>
          </a:p>
        </p:txBody>
      </p:sp>
      <p:sp>
        <p:nvSpPr>
          <p:cNvPr id="32786" name="Rectangle 20">
            <a:extLst>
              <a:ext uri="{FF2B5EF4-FFF2-40B4-BE49-F238E27FC236}">
                <a16:creationId xmlns:a16="http://schemas.microsoft.com/office/drawing/2014/main" id="{D77905C0-85C0-45FF-8AE1-87598E31E402}"/>
              </a:ext>
            </a:extLst>
          </p:cNvPr>
          <p:cNvSpPr>
            <a:spLocks noChangeArrowheads="1"/>
          </p:cNvSpPr>
          <p:nvPr/>
        </p:nvSpPr>
        <p:spPr bwMode="auto">
          <a:xfrm>
            <a:off x="7535334" y="2275418"/>
            <a:ext cx="361951" cy="215900"/>
          </a:xfrm>
          <a:prstGeom prst="rect">
            <a:avLst/>
          </a:prstGeom>
          <a:solidFill>
            <a:srgbClr val="F72466"/>
          </a:solidFill>
          <a:ln w="31750">
            <a:solidFill>
              <a:schemeClr val="tx1"/>
            </a:solidFill>
            <a:miter lim="800000"/>
            <a:headEnd/>
            <a:tailEnd/>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en-GB" altLang="es-CL" sz="2400"/>
          </a:p>
        </p:txBody>
      </p:sp>
      <p:sp>
        <p:nvSpPr>
          <p:cNvPr id="32787" name="Rectangle 21">
            <a:extLst>
              <a:ext uri="{FF2B5EF4-FFF2-40B4-BE49-F238E27FC236}">
                <a16:creationId xmlns:a16="http://schemas.microsoft.com/office/drawing/2014/main" id="{C0CAD274-ED88-469D-9C6E-199B3746C5E0}"/>
              </a:ext>
            </a:extLst>
          </p:cNvPr>
          <p:cNvSpPr>
            <a:spLocks noChangeArrowheads="1"/>
          </p:cNvSpPr>
          <p:nvPr/>
        </p:nvSpPr>
        <p:spPr bwMode="auto">
          <a:xfrm>
            <a:off x="7391401" y="1843618"/>
            <a:ext cx="359833" cy="215900"/>
          </a:xfrm>
          <a:prstGeom prst="rect">
            <a:avLst/>
          </a:prstGeom>
          <a:solidFill>
            <a:srgbClr val="F72466"/>
          </a:solidFill>
          <a:ln w="31750">
            <a:solidFill>
              <a:schemeClr val="tx1"/>
            </a:solidFill>
            <a:miter lim="800000"/>
            <a:headEnd/>
            <a:tailEnd/>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en-GB" altLang="es-CL" sz="2400"/>
          </a:p>
        </p:txBody>
      </p:sp>
      <p:sp>
        <p:nvSpPr>
          <p:cNvPr id="32788" name="Rectangle 22">
            <a:extLst>
              <a:ext uri="{FF2B5EF4-FFF2-40B4-BE49-F238E27FC236}">
                <a16:creationId xmlns:a16="http://schemas.microsoft.com/office/drawing/2014/main" id="{7C274B6C-9E19-4C5C-B666-4ECA65D32783}"/>
              </a:ext>
            </a:extLst>
          </p:cNvPr>
          <p:cNvSpPr>
            <a:spLocks noChangeArrowheads="1"/>
          </p:cNvSpPr>
          <p:nvPr/>
        </p:nvSpPr>
        <p:spPr bwMode="auto">
          <a:xfrm>
            <a:off x="8113185" y="1989667"/>
            <a:ext cx="357716" cy="215900"/>
          </a:xfrm>
          <a:prstGeom prst="rect">
            <a:avLst/>
          </a:prstGeom>
          <a:solidFill>
            <a:srgbClr val="F72466"/>
          </a:solidFill>
          <a:ln w="31750">
            <a:solidFill>
              <a:schemeClr val="tx1"/>
            </a:solidFill>
            <a:miter lim="800000"/>
            <a:headEnd/>
            <a:tailEnd/>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en-GB" altLang="es-CL" sz="2400"/>
          </a:p>
        </p:txBody>
      </p:sp>
      <p:sp>
        <p:nvSpPr>
          <p:cNvPr id="32789" name="Line 25">
            <a:extLst>
              <a:ext uri="{FF2B5EF4-FFF2-40B4-BE49-F238E27FC236}">
                <a16:creationId xmlns:a16="http://schemas.microsoft.com/office/drawing/2014/main" id="{A9146650-E0EA-45CB-A5A9-F43F4DE9C370}"/>
              </a:ext>
            </a:extLst>
          </p:cNvPr>
          <p:cNvSpPr>
            <a:spLocks noChangeShapeType="1"/>
          </p:cNvSpPr>
          <p:nvPr/>
        </p:nvSpPr>
        <p:spPr bwMode="auto">
          <a:xfrm>
            <a:off x="3575051" y="2925233"/>
            <a:ext cx="505883" cy="287867"/>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s-CL" sz="2400"/>
          </a:p>
        </p:txBody>
      </p:sp>
      <p:sp>
        <p:nvSpPr>
          <p:cNvPr id="32790" name="Line 26">
            <a:extLst>
              <a:ext uri="{FF2B5EF4-FFF2-40B4-BE49-F238E27FC236}">
                <a16:creationId xmlns:a16="http://schemas.microsoft.com/office/drawing/2014/main" id="{50DA87A5-C849-48E7-8D14-EED3A792A173}"/>
              </a:ext>
            </a:extLst>
          </p:cNvPr>
          <p:cNvSpPr>
            <a:spLocks noChangeShapeType="1"/>
          </p:cNvSpPr>
          <p:nvPr/>
        </p:nvSpPr>
        <p:spPr bwMode="auto">
          <a:xfrm flipV="1">
            <a:off x="3431118" y="3357034"/>
            <a:ext cx="647700" cy="71967"/>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s-CL" sz="2400"/>
          </a:p>
        </p:txBody>
      </p:sp>
      <p:sp>
        <p:nvSpPr>
          <p:cNvPr id="32791" name="Line 27">
            <a:extLst>
              <a:ext uri="{FF2B5EF4-FFF2-40B4-BE49-F238E27FC236}">
                <a16:creationId xmlns:a16="http://schemas.microsoft.com/office/drawing/2014/main" id="{F8CF9E0F-BABD-464E-813B-F7D51745F061}"/>
              </a:ext>
            </a:extLst>
          </p:cNvPr>
          <p:cNvSpPr>
            <a:spLocks noChangeShapeType="1"/>
          </p:cNvSpPr>
          <p:nvPr/>
        </p:nvSpPr>
        <p:spPr bwMode="auto">
          <a:xfrm flipV="1">
            <a:off x="3793067" y="3429001"/>
            <a:ext cx="357717" cy="35983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s-CL" sz="2400"/>
          </a:p>
        </p:txBody>
      </p:sp>
      <p:sp>
        <p:nvSpPr>
          <p:cNvPr id="32792" name="Line 28">
            <a:extLst>
              <a:ext uri="{FF2B5EF4-FFF2-40B4-BE49-F238E27FC236}">
                <a16:creationId xmlns:a16="http://schemas.microsoft.com/office/drawing/2014/main" id="{B0D55E76-BA6D-4345-86D7-0AB632D39C10}"/>
              </a:ext>
            </a:extLst>
          </p:cNvPr>
          <p:cNvSpPr>
            <a:spLocks noChangeShapeType="1"/>
          </p:cNvSpPr>
          <p:nvPr/>
        </p:nvSpPr>
        <p:spPr bwMode="auto">
          <a:xfrm flipV="1">
            <a:off x="4294717" y="3429000"/>
            <a:ext cx="0" cy="287867"/>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s-CL" sz="2400"/>
          </a:p>
        </p:txBody>
      </p:sp>
      <p:sp>
        <p:nvSpPr>
          <p:cNvPr id="32793" name="Line 29">
            <a:extLst>
              <a:ext uri="{FF2B5EF4-FFF2-40B4-BE49-F238E27FC236}">
                <a16:creationId xmlns:a16="http://schemas.microsoft.com/office/drawing/2014/main" id="{85D502E6-9D64-4927-863E-B3EEF82E43F8}"/>
              </a:ext>
            </a:extLst>
          </p:cNvPr>
          <p:cNvSpPr>
            <a:spLocks noChangeShapeType="1"/>
          </p:cNvSpPr>
          <p:nvPr/>
        </p:nvSpPr>
        <p:spPr bwMode="auto">
          <a:xfrm>
            <a:off x="4150785" y="1989667"/>
            <a:ext cx="215900" cy="287867"/>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s-CL" sz="2400"/>
          </a:p>
        </p:txBody>
      </p:sp>
      <p:sp>
        <p:nvSpPr>
          <p:cNvPr id="32794" name="Line 30">
            <a:extLst>
              <a:ext uri="{FF2B5EF4-FFF2-40B4-BE49-F238E27FC236}">
                <a16:creationId xmlns:a16="http://schemas.microsoft.com/office/drawing/2014/main" id="{3F1EA3A8-CFE3-4D2A-BD6E-C3EC807C37F7}"/>
              </a:ext>
            </a:extLst>
          </p:cNvPr>
          <p:cNvSpPr>
            <a:spLocks noChangeShapeType="1"/>
          </p:cNvSpPr>
          <p:nvPr/>
        </p:nvSpPr>
        <p:spPr bwMode="auto">
          <a:xfrm flipV="1">
            <a:off x="4150785" y="1845734"/>
            <a:ext cx="865716" cy="14393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s-CL" sz="2400"/>
          </a:p>
        </p:txBody>
      </p:sp>
      <p:sp>
        <p:nvSpPr>
          <p:cNvPr id="32795" name="Line 31">
            <a:extLst>
              <a:ext uri="{FF2B5EF4-FFF2-40B4-BE49-F238E27FC236}">
                <a16:creationId xmlns:a16="http://schemas.microsoft.com/office/drawing/2014/main" id="{027B4493-FCC1-4BE1-A9D5-7F3CF9A158AE}"/>
              </a:ext>
            </a:extLst>
          </p:cNvPr>
          <p:cNvSpPr>
            <a:spLocks noChangeShapeType="1"/>
          </p:cNvSpPr>
          <p:nvPr/>
        </p:nvSpPr>
        <p:spPr bwMode="auto">
          <a:xfrm flipH="1">
            <a:off x="7033685" y="1989667"/>
            <a:ext cx="357716" cy="71967"/>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s-CL" sz="2400"/>
          </a:p>
        </p:txBody>
      </p:sp>
      <p:sp>
        <p:nvSpPr>
          <p:cNvPr id="32796" name="Line 32">
            <a:extLst>
              <a:ext uri="{FF2B5EF4-FFF2-40B4-BE49-F238E27FC236}">
                <a16:creationId xmlns:a16="http://schemas.microsoft.com/office/drawing/2014/main" id="{14C38EBD-1125-479B-BCF0-C0CFEEE83793}"/>
              </a:ext>
            </a:extLst>
          </p:cNvPr>
          <p:cNvSpPr>
            <a:spLocks noChangeShapeType="1"/>
          </p:cNvSpPr>
          <p:nvPr/>
        </p:nvSpPr>
        <p:spPr bwMode="auto">
          <a:xfrm flipH="1">
            <a:off x="7103533" y="2061634"/>
            <a:ext cx="1009651" cy="14393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s-CL" sz="2400"/>
          </a:p>
        </p:txBody>
      </p:sp>
      <p:sp>
        <p:nvSpPr>
          <p:cNvPr id="32797" name="Line 33">
            <a:extLst>
              <a:ext uri="{FF2B5EF4-FFF2-40B4-BE49-F238E27FC236}">
                <a16:creationId xmlns:a16="http://schemas.microsoft.com/office/drawing/2014/main" id="{AE6C4FBA-CBBC-4192-B3EE-958FCA9ED9F1}"/>
              </a:ext>
            </a:extLst>
          </p:cNvPr>
          <p:cNvSpPr>
            <a:spLocks noChangeShapeType="1"/>
          </p:cNvSpPr>
          <p:nvPr/>
        </p:nvSpPr>
        <p:spPr bwMode="auto">
          <a:xfrm flipH="1" flipV="1">
            <a:off x="7033685" y="2277534"/>
            <a:ext cx="501649" cy="14393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s-CL" sz="2400"/>
          </a:p>
        </p:txBody>
      </p:sp>
      <p:sp>
        <p:nvSpPr>
          <p:cNvPr id="32798" name="Line 34">
            <a:extLst>
              <a:ext uri="{FF2B5EF4-FFF2-40B4-BE49-F238E27FC236}">
                <a16:creationId xmlns:a16="http://schemas.microsoft.com/office/drawing/2014/main" id="{B7095FCB-C0D8-4A66-8EE1-D5DFA73A89EB}"/>
              </a:ext>
            </a:extLst>
          </p:cNvPr>
          <p:cNvSpPr>
            <a:spLocks noChangeShapeType="1"/>
          </p:cNvSpPr>
          <p:nvPr/>
        </p:nvSpPr>
        <p:spPr bwMode="auto">
          <a:xfrm>
            <a:off x="6959601" y="6246284"/>
            <a:ext cx="649817"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s-CL" sz="2400"/>
          </a:p>
        </p:txBody>
      </p:sp>
      <p:sp>
        <p:nvSpPr>
          <p:cNvPr id="32799" name="Text Box 35">
            <a:extLst>
              <a:ext uri="{FF2B5EF4-FFF2-40B4-BE49-F238E27FC236}">
                <a16:creationId xmlns:a16="http://schemas.microsoft.com/office/drawing/2014/main" id="{AAD94B02-4A86-438B-B43C-03DD2CC0FC5B}"/>
              </a:ext>
            </a:extLst>
          </p:cNvPr>
          <p:cNvSpPr txBox="1">
            <a:spLocks noChangeArrowheads="1"/>
          </p:cNvSpPr>
          <p:nvPr/>
        </p:nvSpPr>
        <p:spPr bwMode="auto">
          <a:xfrm>
            <a:off x="7681385" y="5943601"/>
            <a:ext cx="223096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spcBef>
                <a:spcPct val="50000"/>
              </a:spcBef>
            </a:pPr>
            <a:r>
              <a:rPr lang="en-US" altLang="es-CL" sz="1600"/>
              <a:t>Abastecimiento adicional</a:t>
            </a:r>
          </a:p>
        </p:txBody>
      </p:sp>
      <p:sp>
        <p:nvSpPr>
          <p:cNvPr id="32800" name="Text Box 61">
            <a:extLst>
              <a:ext uri="{FF2B5EF4-FFF2-40B4-BE49-F238E27FC236}">
                <a16:creationId xmlns:a16="http://schemas.microsoft.com/office/drawing/2014/main" id="{CF4F3AB1-6584-4A79-9B98-CD743AB500BD}"/>
              </a:ext>
            </a:extLst>
          </p:cNvPr>
          <p:cNvSpPr txBox="1">
            <a:spLocks noChangeArrowheads="1"/>
          </p:cNvSpPr>
          <p:nvPr/>
        </p:nvSpPr>
        <p:spPr bwMode="auto">
          <a:xfrm>
            <a:off x="5448301" y="1483785"/>
            <a:ext cx="15113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spcBef>
                <a:spcPct val="50000"/>
              </a:spcBef>
            </a:pPr>
            <a:r>
              <a:rPr lang="en-US" altLang="es-CL" sz="1600"/>
              <a:t>Productos lácteos</a:t>
            </a:r>
          </a:p>
        </p:txBody>
      </p:sp>
      <p:sp>
        <p:nvSpPr>
          <p:cNvPr id="32801" name="Text Box 62">
            <a:extLst>
              <a:ext uri="{FF2B5EF4-FFF2-40B4-BE49-F238E27FC236}">
                <a16:creationId xmlns:a16="http://schemas.microsoft.com/office/drawing/2014/main" id="{ADF44A9F-2E51-4915-8C7C-598C909B6133}"/>
              </a:ext>
            </a:extLst>
          </p:cNvPr>
          <p:cNvSpPr txBox="1">
            <a:spLocks noChangeArrowheads="1"/>
          </p:cNvSpPr>
          <p:nvPr/>
        </p:nvSpPr>
        <p:spPr bwMode="auto">
          <a:xfrm>
            <a:off x="6671733" y="1411818"/>
            <a:ext cx="351578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spcBef>
                <a:spcPct val="50000"/>
              </a:spcBef>
            </a:pPr>
            <a:r>
              <a:rPr lang="en-US" altLang="es-CL" sz="1600"/>
              <a:t>Frutas y hortalizas</a:t>
            </a:r>
          </a:p>
        </p:txBody>
      </p:sp>
      <p:sp>
        <p:nvSpPr>
          <p:cNvPr id="32802" name="Text Box 63">
            <a:extLst>
              <a:ext uri="{FF2B5EF4-FFF2-40B4-BE49-F238E27FC236}">
                <a16:creationId xmlns:a16="http://schemas.microsoft.com/office/drawing/2014/main" id="{3843B7F2-198F-4869-A411-6BDEB1ACED3A}"/>
              </a:ext>
            </a:extLst>
          </p:cNvPr>
          <p:cNvSpPr txBox="1">
            <a:spLocks noChangeArrowheads="1"/>
          </p:cNvSpPr>
          <p:nvPr/>
        </p:nvSpPr>
        <p:spPr bwMode="auto">
          <a:xfrm>
            <a:off x="7319433" y="3716867"/>
            <a:ext cx="187325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spcBef>
                <a:spcPct val="50000"/>
              </a:spcBef>
            </a:pPr>
            <a:r>
              <a:rPr lang="en-US" altLang="es-CL" sz="1600"/>
              <a:t>Productos cárnicos</a:t>
            </a:r>
          </a:p>
        </p:txBody>
      </p:sp>
      <p:sp>
        <p:nvSpPr>
          <p:cNvPr id="32803" name="Text Box 64">
            <a:extLst>
              <a:ext uri="{FF2B5EF4-FFF2-40B4-BE49-F238E27FC236}">
                <a16:creationId xmlns:a16="http://schemas.microsoft.com/office/drawing/2014/main" id="{111D69FC-5A36-4BFA-A95C-71E94F9F9C55}"/>
              </a:ext>
            </a:extLst>
          </p:cNvPr>
          <p:cNvSpPr txBox="1">
            <a:spLocks noChangeArrowheads="1"/>
          </p:cNvSpPr>
          <p:nvPr/>
        </p:nvSpPr>
        <p:spPr bwMode="auto">
          <a:xfrm>
            <a:off x="7247468" y="2781300"/>
            <a:ext cx="122343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spcBef>
                <a:spcPct val="50000"/>
              </a:spcBef>
            </a:pPr>
            <a:r>
              <a:rPr lang="en-US" altLang="es-CL" sz="1600"/>
              <a:t>Pan</a:t>
            </a:r>
          </a:p>
        </p:txBody>
      </p:sp>
      <p:sp>
        <p:nvSpPr>
          <p:cNvPr id="32804" name="Text Box 65">
            <a:extLst>
              <a:ext uri="{FF2B5EF4-FFF2-40B4-BE49-F238E27FC236}">
                <a16:creationId xmlns:a16="http://schemas.microsoft.com/office/drawing/2014/main" id="{E7A56424-DE3B-465A-9F2B-5700FF1C7FC4}"/>
              </a:ext>
            </a:extLst>
          </p:cNvPr>
          <p:cNvSpPr txBox="1">
            <a:spLocks noChangeArrowheads="1"/>
          </p:cNvSpPr>
          <p:nvPr/>
        </p:nvSpPr>
        <p:spPr bwMode="auto">
          <a:xfrm>
            <a:off x="3352801" y="2349501"/>
            <a:ext cx="94403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spcBef>
                <a:spcPct val="50000"/>
              </a:spcBef>
            </a:pPr>
            <a:r>
              <a:rPr lang="en-US" altLang="es-CL" sz="1600"/>
              <a:t>Huevos</a:t>
            </a:r>
          </a:p>
        </p:txBody>
      </p:sp>
      <p:sp>
        <p:nvSpPr>
          <p:cNvPr id="32805" name="Text Box 66">
            <a:extLst>
              <a:ext uri="{FF2B5EF4-FFF2-40B4-BE49-F238E27FC236}">
                <a16:creationId xmlns:a16="http://schemas.microsoft.com/office/drawing/2014/main" id="{373A6883-C24F-4870-A0C0-94752B7F0A63}"/>
              </a:ext>
            </a:extLst>
          </p:cNvPr>
          <p:cNvSpPr txBox="1">
            <a:spLocks noChangeArrowheads="1"/>
          </p:cNvSpPr>
          <p:nvPr/>
        </p:nvSpPr>
        <p:spPr bwMode="auto">
          <a:xfrm>
            <a:off x="4582584" y="3069167"/>
            <a:ext cx="141181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spcBef>
                <a:spcPct val="50000"/>
              </a:spcBef>
            </a:pPr>
            <a:r>
              <a:rPr lang="en-US" altLang="es-CL" sz="1600"/>
              <a:t>Mermeladas</a:t>
            </a:r>
          </a:p>
        </p:txBody>
      </p:sp>
      <p:sp>
        <p:nvSpPr>
          <p:cNvPr id="32806" name="Text Box 67">
            <a:extLst>
              <a:ext uri="{FF2B5EF4-FFF2-40B4-BE49-F238E27FC236}">
                <a16:creationId xmlns:a16="http://schemas.microsoft.com/office/drawing/2014/main" id="{632F9445-72AA-4EF3-97E6-40E5C387C2E9}"/>
              </a:ext>
            </a:extLst>
          </p:cNvPr>
          <p:cNvSpPr txBox="1">
            <a:spLocks noChangeArrowheads="1"/>
          </p:cNvSpPr>
          <p:nvPr/>
        </p:nvSpPr>
        <p:spPr bwMode="auto">
          <a:xfrm>
            <a:off x="3865034" y="4366684"/>
            <a:ext cx="100753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spcBef>
                <a:spcPct val="50000"/>
              </a:spcBef>
            </a:pPr>
            <a:r>
              <a:rPr lang="en-US" altLang="es-CL" sz="1600"/>
              <a:t>Vino</a:t>
            </a:r>
          </a:p>
        </p:txBody>
      </p:sp>
      <p:sp>
        <p:nvSpPr>
          <p:cNvPr id="32807" name="Rectangle 69">
            <a:extLst>
              <a:ext uri="{FF2B5EF4-FFF2-40B4-BE49-F238E27FC236}">
                <a16:creationId xmlns:a16="http://schemas.microsoft.com/office/drawing/2014/main" id="{3A4D7EA8-FF06-4EA3-94DF-C9B4A586725D}"/>
              </a:ext>
            </a:extLst>
          </p:cNvPr>
          <p:cNvSpPr>
            <a:spLocks noChangeArrowheads="1"/>
          </p:cNvSpPr>
          <p:nvPr/>
        </p:nvSpPr>
        <p:spPr bwMode="auto">
          <a:xfrm>
            <a:off x="2279652" y="5516034"/>
            <a:ext cx="359833" cy="215900"/>
          </a:xfrm>
          <a:prstGeom prst="rect">
            <a:avLst/>
          </a:prstGeom>
          <a:solidFill>
            <a:srgbClr val="F72466"/>
          </a:solidFill>
          <a:ln w="31750">
            <a:solidFill>
              <a:schemeClr val="tx1"/>
            </a:solidFill>
            <a:miter lim="800000"/>
            <a:headEnd/>
            <a:tailEnd/>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en-GB" altLang="es-CL" sz="2400"/>
          </a:p>
        </p:txBody>
      </p:sp>
      <p:sp>
        <p:nvSpPr>
          <p:cNvPr id="32808" name="Rectangle 70">
            <a:extLst>
              <a:ext uri="{FF2B5EF4-FFF2-40B4-BE49-F238E27FC236}">
                <a16:creationId xmlns:a16="http://schemas.microsoft.com/office/drawing/2014/main" id="{88DDE1B0-5560-4110-AFBC-010F5CFFD68C}"/>
              </a:ext>
            </a:extLst>
          </p:cNvPr>
          <p:cNvSpPr>
            <a:spLocks noChangeArrowheads="1"/>
          </p:cNvSpPr>
          <p:nvPr/>
        </p:nvSpPr>
        <p:spPr bwMode="auto">
          <a:xfrm>
            <a:off x="2351618" y="5949951"/>
            <a:ext cx="359833" cy="215900"/>
          </a:xfrm>
          <a:prstGeom prst="rect">
            <a:avLst/>
          </a:prstGeom>
          <a:solidFill>
            <a:srgbClr val="F72466"/>
          </a:solidFill>
          <a:ln w="31750">
            <a:solidFill>
              <a:schemeClr val="tx1"/>
            </a:solidFill>
            <a:miter lim="800000"/>
            <a:headEnd/>
            <a:tailEnd/>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en-GB" altLang="es-CL" sz="2400"/>
          </a:p>
        </p:txBody>
      </p:sp>
      <p:sp>
        <p:nvSpPr>
          <p:cNvPr id="32809" name="Rectangle 71">
            <a:extLst>
              <a:ext uri="{FF2B5EF4-FFF2-40B4-BE49-F238E27FC236}">
                <a16:creationId xmlns:a16="http://schemas.microsoft.com/office/drawing/2014/main" id="{67F62133-8724-464E-9D0F-910DB6E1CDA6}"/>
              </a:ext>
            </a:extLst>
          </p:cNvPr>
          <p:cNvSpPr>
            <a:spLocks noChangeArrowheads="1"/>
          </p:cNvSpPr>
          <p:nvPr/>
        </p:nvSpPr>
        <p:spPr bwMode="auto">
          <a:xfrm>
            <a:off x="2063752" y="4724401"/>
            <a:ext cx="359833" cy="215900"/>
          </a:xfrm>
          <a:prstGeom prst="rect">
            <a:avLst/>
          </a:prstGeom>
          <a:solidFill>
            <a:srgbClr val="F72466"/>
          </a:solidFill>
          <a:ln w="31750">
            <a:solidFill>
              <a:schemeClr val="tx1"/>
            </a:solidFill>
            <a:miter lim="800000"/>
            <a:headEnd/>
            <a:tailEnd/>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en-GB" altLang="es-CL" sz="2400"/>
          </a:p>
        </p:txBody>
      </p:sp>
      <p:sp>
        <p:nvSpPr>
          <p:cNvPr id="32810" name="Line 72">
            <a:extLst>
              <a:ext uri="{FF2B5EF4-FFF2-40B4-BE49-F238E27FC236}">
                <a16:creationId xmlns:a16="http://schemas.microsoft.com/office/drawing/2014/main" id="{0F2E09BD-A0F3-4FD5-AF5C-0F56F565687B}"/>
              </a:ext>
            </a:extLst>
          </p:cNvPr>
          <p:cNvSpPr>
            <a:spLocks noChangeShapeType="1"/>
          </p:cNvSpPr>
          <p:nvPr/>
        </p:nvSpPr>
        <p:spPr bwMode="auto">
          <a:xfrm flipV="1">
            <a:off x="2639484" y="4724401"/>
            <a:ext cx="2377016" cy="93768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s-CL" sz="2400"/>
          </a:p>
        </p:txBody>
      </p:sp>
      <p:sp>
        <p:nvSpPr>
          <p:cNvPr id="32811" name="Line 73">
            <a:extLst>
              <a:ext uri="{FF2B5EF4-FFF2-40B4-BE49-F238E27FC236}">
                <a16:creationId xmlns:a16="http://schemas.microsoft.com/office/drawing/2014/main" id="{A29621C0-00EE-4FE3-8AC1-E6639B43587A}"/>
              </a:ext>
            </a:extLst>
          </p:cNvPr>
          <p:cNvSpPr>
            <a:spLocks noChangeShapeType="1"/>
          </p:cNvSpPr>
          <p:nvPr/>
        </p:nvSpPr>
        <p:spPr bwMode="auto">
          <a:xfrm flipV="1">
            <a:off x="2423584" y="4582585"/>
            <a:ext cx="2520949" cy="2159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s-CL" sz="2400"/>
          </a:p>
        </p:txBody>
      </p:sp>
      <p:sp>
        <p:nvSpPr>
          <p:cNvPr id="32812" name="Line 74">
            <a:extLst>
              <a:ext uri="{FF2B5EF4-FFF2-40B4-BE49-F238E27FC236}">
                <a16:creationId xmlns:a16="http://schemas.microsoft.com/office/drawing/2014/main" id="{F93F6BEF-1F3C-41C4-BC1A-D82F1E2B97C7}"/>
              </a:ext>
            </a:extLst>
          </p:cNvPr>
          <p:cNvSpPr>
            <a:spLocks noChangeShapeType="1"/>
          </p:cNvSpPr>
          <p:nvPr/>
        </p:nvSpPr>
        <p:spPr bwMode="auto">
          <a:xfrm flipV="1">
            <a:off x="2711452" y="4724401"/>
            <a:ext cx="2305049" cy="136948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s-CL" sz="2400"/>
          </a:p>
        </p:txBody>
      </p:sp>
      <p:sp>
        <p:nvSpPr>
          <p:cNvPr id="32813" name="TextBox 3">
            <a:extLst>
              <a:ext uri="{FF2B5EF4-FFF2-40B4-BE49-F238E27FC236}">
                <a16:creationId xmlns:a16="http://schemas.microsoft.com/office/drawing/2014/main" id="{00D11538-DAF9-4FF2-AD9B-BC1D9E7DF43F}"/>
              </a:ext>
            </a:extLst>
          </p:cNvPr>
          <p:cNvSpPr txBox="1">
            <a:spLocks noChangeArrowheads="1"/>
          </p:cNvSpPr>
          <p:nvPr/>
        </p:nvSpPr>
        <p:spPr bwMode="auto">
          <a:xfrm>
            <a:off x="1390651" y="260351"/>
            <a:ext cx="8667749" cy="584775"/>
          </a:xfrm>
          <a:prstGeom prst="rect">
            <a:avLst/>
          </a:prstGeom>
          <a:solidFill>
            <a:srgbClr val="F72466"/>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GB" altLang="es-CL" sz="3200" b="1">
                <a:solidFill>
                  <a:schemeClr val="bg1"/>
                </a:solidFill>
              </a:rPr>
              <a:t>ESCENARIO 1: SEMI ESTRUCTURADO</a:t>
            </a:r>
          </a:p>
        </p:txBody>
      </p:sp>
      <p:sp>
        <p:nvSpPr>
          <p:cNvPr id="46" name="Rectangle 3">
            <a:extLst>
              <a:ext uri="{FF2B5EF4-FFF2-40B4-BE49-F238E27FC236}">
                <a16:creationId xmlns:a16="http://schemas.microsoft.com/office/drawing/2014/main" id="{78B88E1A-FA3C-440B-8F97-BC8A2F4422D8}"/>
              </a:ext>
            </a:extLst>
          </p:cNvPr>
          <p:cNvSpPr>
            <a:spLocks noChangeArrowheads="1"/>
          </p:cNvSpPr>
          <p:nvPr/>
        </p:nvSpPr>
        <p:spPr bwMode="auto">
          <a:xfrm>
            <a:off x="2209800" y="6488014"/>
            <a:ext cx="4038600" cy="261610"/>
          </a:xfrm>
          <a:prstGeom prst="rect">
            <a:avLst/>
          </a:prstGeom>
          <a:noFill/>
          <a:ln w="9525">
            <a:noFill/>
            <a:miter lim="800000"/>
            <a:headEnd/>
            <a:tailEnd/>
          </a:ln>
          <a:effectLst/>
        </p:spPr>
        <p:txBody>
          <a:bodyPr lIns="91440" tIns="45720" rIns="91440" bIns="45720" anchor="ctr">
            <a:spAutoFit/>
          </a:bodyPr>
          <a:lstStyle/>
          <a:p>
            <a:pPr algn="ctr">
              <a:defRPr/>
            </a:pPr>
            <a:r>
              <a:rPr lang="es-ES" sz="1100" dirty="0">
                <a:latin typeface="Calibri" pitchFamily="34" charset="0"/>
                <a:ea typeface="Calibri" pitchFamily="34" charset="0"/>
                <a:cs typeface="Times New Roman" pitchFamily="18" charset="0"/>
              </a:rPr>
              <a:t>Fuente: </a:t>
            </a:r>
            <a:r>
              <a:rPr lang="es-ES" sz="1100" dirty="0" err="1">
                <a:latin typeface="Calibri" pitchFamily="34" charset="0"/>
                <a:ea typeface="Calibri" pitchFamily="34" charset="0"/>
                <a:cs typeface="Times New Roman" pitchFamily="18" charset="0"/>
              </a:rPr>
              <a:t>Ploeg</a:t>
            </a:r>
            <a:r>
              <a:rPr lang="es-ES" sz="1100" dirty="0">
                <a:latin typeface="Calibri" pitchFamily="34" charset="0"/>
                <a:ea typeface="Calibri" pitchFamily="34" charset="0"/>
                <a:cs typeface="Times New Roman" pitchFamily="18" charset="0"/>
              </a:rPr>
              <a:t>, van der y otros, 2012</a:t>
            </a:r>
            <a:endParaRPr lang="es-ES" sz="2400" dirty="0"/>
          </a:p>
        </p:txBody>
      </p:sp>
    </p:spTree>
  </p:cSld>
  <p:clrMapOvr>
    <a:masterClrMapping/>
  </p:clrMapOvr>
  <p:transition spd="slow"/>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Oval 4">
            <a:extLst>
              <a:ext uri="{FF2B5EF4-FFF2-40B4-BE49-F238E27FC236}">
                <a16:creationId xmlns:a16="http://schemas.microsoft.com/office/drawing/2014/main" id="{6E7ACA4B-C687-4BD3-B178-0E90B5829D64}"/>
              </a:ext>
            </a:extLst>
          </p:cNvPr>
          <p:cNvSpPr>
            <a:spLocks noChangeArrowheads="1"/>
          </p:cNvSpPr>
          <p:nvPr/>
        </p:nvSpPr>
        <p:spPr bwMode="auto">
          <a:xfrm>
            <a:off x="4607984" y="2421467"/>
            <a:ext cx="431800" cy="431800"/>
          </a:xfrm>
          <a:prstGeom prst="ellipse">
            <a:avLst/>
          </a:prstGeom>
          <a:solidFill>
            <a:srgbClr val="FFC000"/>
          </a:solidFill>
          <a:ln w="31750">
            <a:solidFill>
              <a:srgbClr val="FFC000"/>
            </a:solidFill>
            <a:round/>
            <a:headEnd/>
            <a:tailEnd/>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en-GB" altLang="es-CL" sz="2400"/>
          </a:p>
        </p:txBody>
      </p:sp>
      <p:sp>
        <p:nvSpPr>
          <p:cNvPr id="33795" name="Oval 5">
            <a:extLst>
              <a:ext uri="{FF2B5EF4-FFF2-40B4-BE49-F238E27FC236}">
                <a16:creationId xmlns:a16="http://schemas.microsoft.com/office/drawing/2014/main" id="{7AE0252E-BB97-4ECC-BF11-BAB59F6A3E90}"/>
              </a:ext>
            </a:extLst>
          </p:cNvPr>
          <p:cNvSpPr>
            <a:spLocks noChangeArrowheads="1"/>
          </p:cNvSpPr>
          <p:nvPr/>
        </p:nvSpPr>
        <p:spPr bwMode="auto">
          <a:xfrm>
            <a:off x="5016500" y="1940984"/>
            <a:ext cx="431800" cy="431800"/>
          </a:xfrm>
          <a:prstGeom prst="ellipse">
            <a:avLst/>
          </a:prstGeom>
          <a:solidFill>
            <a:srgbClr val="FFC000"/>
          </a:solidFill>
          <a:ln w="31750">
            <a:solidFill>
              <a:srgbClr val="FFC000"/>
            </a:solidFill>
            <a:round/>
            <a:headEnd/>
            <a:tailEnd/>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en-GB" altLang="es-CL" sz="2400"/>
          </a:p>
        </p:txBody>
      </p:sp>
      <p:sp>
        <p:nvSpPr>
          <p:cNvPr id="33796" name="Oval 6">
            <a:extLst>
              <a:ext uri="{FF2B5EF4-FFF2-40B4-BE49-F238E27FC236}">
                <a16:creationId xmlns:a16="http://schemas.microsoft.com/office/drawing/2014/main" id="{5991C5BB-C83D-4D05-8361-53B0D887DEA3}"/>
              </a:ext>
            </a:extLst>
          </p:cNvPr>
          <p:cNvSpPr>
            <a:spLocks noChangeArrowheads="1"/>
          </p:cNvSpPr>
          <p:nvPr/>
        </p:nvSpPr>
        <p:spPr bwMode="auto">
          <a:xfrm>
            <a:off x="6671733" y="1989667"/>
            <a:ext cx="431800" cy="431800"/>
          </a:xfrm>
          <a:prstGeom prst="ellipse">
            <a:avLst/>
          </a:prstGeom>
          <a:solidFill>
            <a:srgbClr val="FFC000"/>
          </a:solidFill>
          <a:ln w="31750">
            <a:solidFill>
              <a:srgbClr val="FFC000"/>
            </a:solidFill>
            <a:round/>
            <a:headEnd/>
            <a:tailEnd/>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en-GB" altLang="es-CL" sz="2400"/>
          </a:p>
        </p:txBody>
      </p:sp>
      <p:sp>
        <p:nvSpPr>
          <p:cNvPr id="33797" name="Oval 7">
            <a:extLst>
              <a:ext uri="{FF2B5EF4-FFF2-40B4-BE49-F238E27FC236}">
                <a16:creationId xmlns:a16="http://schemas.microsoft.com/office/drawing/2014/main" id="{A80B562A-D813-4619-8FC0-C09DA1E37338}"/>
              </a:ext>
            </a:extLst>
          </p:cNvPr>
          <p:cNvSpPr>
            <a:spLocks noChangeArrowheads="1"/>
          </p:cNvSpPr>
          <p:nvPr/>
        </p:nvSpPr>
        <p:spPr bwMode="auto">
          <a:xfrm>
            <a:off x="7535333" y="3141133"/>
            <a:ext cx="431800" cy="431800"/>
          </a:xfrm>
          <a:prstGeom prst="ellipse">
            <a:avLst/>
          </a:prstGeom>
          <a:solidFill>
            <a:srgbClr val="FFC000"/>
          </a:solidFill>
          <a:ln w="31750">
            <a:solidFill>
              <a:srgbClr val="FFC000"/>
            </a:solidFill>
            <a:round/>
            <a:headEnd/>
            <a:tailEnd/>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en-GB" altLang="es-CL" sz="2400"/>
          </a:p>
        </p:txBody>
      </p:sp>
      <p:sp>
        <p:nvSpPr>
          <p:cNvPr id="33798" name="Oval 8">
            <a:extLst>
              <a:ext uri="{FF2B5EF4-FFF2-40B4-BE49-F238E27FC236}">
                <a16:creationId xmlns:a16="http://schemas.microsoft.com/office/drawing/2014/main" id="{2EC3D383-FD49-40D5-8A88-96C9C36AA285}"/>
              </a:ext>
            </a:extLst>
          </p:cNvPr>
          <p:cNvSpPr>
            <a:spLocks noChangeArrowheads="1"/>
          </p:cNvSpPr>
          <p:nvPr/>
        </p:nvSpPr>
        <p:spPr bwMode="auto">
          <a:xfrm>
            <a:off x="4320117" y="3069167"/>
            <a:ext cx="431800" cy="431800"/>
          </a:xfrm>
          <a:prstGeom prst="ellipse">
            <a:avLst/>
          </a:prstGeom>
          <a:solidFill>
            <a:srgbClr val="FFC000"/>
          </a:solidFill>
          <a:ln w="31750">
            <a:solidFill>
              <a:srgbClr val="FFC000"/>
            </a:solidFill>
            <a:round/>
            <a:headEnd/>
            <a:tailEnd/>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en-GB" altLang="es-CL" sz="2400"/>
          </a:p>
        </p:txBody>
      </p:sp>
      <p:sp>
        <p:nvSpPr>
          <p:cNvPr id="33799" name="Oval 9">
            <a:extLst>
              <a:ext uri="{FF2B5EF4-FFF2-40B4-BE49-F238E27FC236}">
                <a16:creationId xmlns:a16="http://schemas.microsoft.com/office/drawing/2014/main" id="{E3AA4398-5F9A-48B9-8CE1-2D0DAB0F366B}"/>
              </a:ext>
            </a:extLst>
          </p:cNvPr>
          <p:cNvSpPr>
            <a:spLocks noChangeArrowheads="1"/>
          </p:cNvSpPr>
          <p:nvPr/>
        </p:nvSpPr>
        <p:spPr bwMode="auto">
          <a:xfrm>
            <a:off x="4942417" y="4366684"/>
            <a:ext cx="431800" cy="431800"/>
          </a:xfrm>
          <a:prstGeom prst="ellipse">
            <a:avLst/>
          </a:prstGeom>
          <a:solidFill>
            <a:srgbClr val="FFC000"/>
          </a:solidFill>
          <a:ln w="31750">
            <a:solidFill>
              <a:srgbClr val="FFC000"/>
            </a:solidFill>
            <a:round/>
            <a:headEnd/>
            <a:tailEnd/>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en-GB" altLang="es-CL" sz="2400"/>
          </a:p>
        </p:txBody>
      </p:sp>
      <p:sp>
        <p:nvSpPr>
          <p:cNvPr id="33800" name="Oval 10">
            <a:extLst>
              <a:ext uri="{FF2B5EF4-FFF2-40B4-BE49-F238E27FC236}">
                <a16:creationId xmlns:a16="http://schemas.microsoft.com/office/drawing/2014/main" id="{F8A5AE5A-C397-4714-8D01-EE30A9F5C810}"/>
              </a:ext>
            </a:extLst>
          </p:cNvPr>
          <p:cNvSpPr>
            <a:spLocks noChangeArrowheads="1"/>
          </p:cNvSpPr>
          <p:nvPr/>
        </p:nvSpPr>
        <p:spPr bwMode="auto">
          <a:xfrm>
            <a:off x="7056967" y="4197351"/>
            <a:ext cx="431800" cy="431800"/>
          </a:xfrm>
          <a:prstGeom prst="ellipse">
            <a:avLst/>
          </a:prstGeom>
          <a:solidFill>
            <a:srgbClr val="FFC000"/>
          </a:solidFill>
          <a:ln w="31750">
            <a:solidFill>
              <a:srgbClr val="FFC000"/>
            </a:solidFill>
            <a:round/>
            <a:headEnd/>
            <a:tailEnd/>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en-GB" altLang="es-CL" sz="2400"/>
          </a:p>
        </p:txBody>
      </p:sp>
      <p:sp>
        <p:nvSpPr>
          <p:cNvPr id="33801" name="Oval 11">
            <a:extLst>
              <a:ext uri="{FF2B5EF4-FFF2-40B4-BE49-F238E27FC236}">
                <a16:creationId xmlns:a16="http://schemas.microsoft.com/office/drawing/2014/main" id="{F8454545-5619-420F-B02F-02B24F96052F}"/>
              </a:ext>
            </a:extLst>
          </p:cNvPr>
          <p:cNvSpPr>
            <a:spLocks noChangeArrowheads="1"/>
          </p:cNvSpPr>
          <p:nvPr/>
        </p:nvSpPr>
        <p:spPr bwMode="auto">
          <a:xfrm>
            <a:off x="7175500" y="5014384"/>
            <a:ext cx="431800" cy="431800"/>
          </a:xfrm>
          <a:prstGeom prst="ellipse">
            <a:avLst/>
          </a:prstGeom>
          <a:solidFill>
            <a:srgbClr val="FFC000"/>
          </a:solidFill>
          <a:ln w="31750">
            <a:solidFill>
              <a:srgbClr val="FFC000"/>
            </a:solidFill>
            <a:round/>
            <a:headEnd/>
            <a:tailEnd/>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en-GB" altLang="es-CL" sz="2400"/>
          </a:p>
        </p:txBody>
      </p:sp>
      <p:sp>
        <p:nvSpPr>
          <p:cNvPr id="33802" name="Text Box 12">
            <a:extLst>
              <a:ext uri="{FF2B5EF4-FFF2-40B4-BE49-F238E27FC236}">
                <a16:creationId xmlns:a16="http://schemas.microsoft.com/office/drawing/2014/main" id="{CBED73F0-966B-4653-B4BC-07536AC956C0}"/>
              </a:ext>
            </a:extLst>
          </p:cNvPr>
          <p:cNvSpPr txBox="1">
            <a:spLocks noChangeArrowheads="1"/>
          </p:cNvSpPr>
          <p:nvPr/>
        </p:nvSpPr>
        <p:spPr bwMode="auto">
          <a:xfrm>
            <a:off x="7696200" y="5014385"/>
            <a:ext cx="172931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spcBef>
                <a:spcPct val="50000"/>
              </a:spcBef>
            </a:pPr>
            <a:r>
              <a:rPr lang="en-US" altLang="es-CL" sz="1600"/>
              <a:t>Ventas en el predio</a:t>
            </a:r>
          </a:p>
        </p:txBody>
      </p:sp>
      <p:sp>
        <p:nvSpPr>
          <p:cNvPr id="33803" name="Rectangle 13">
            <a:extLst>
              <a:ext uri="{FF2B5EF4-FFF2-40B4-BE49-F238E27FC236}">
                <a16:creationId xmlns:a16="http://schemas.microsoft.com/office/drawing/2014/main" id="{DCBB7E02-07A9-4F19-9F36-B60817076BE3}"/>
              </a:ext>
            </a:extLst>
          </p:cNvPr>
          <p:cNvSpPr>
            <a:spLocks noChangeArrowheads="1"/>
          </p:cNvSpPr>
          <p:nvPr/>
        </p:nvSpPr>
        <p:spPr bwMode="auto">
          <a:xfrm>
            <a:off x="3217334" y="2853267"/>
            <a:ext cx="357717" cy="215900"/>
          </a:xfrm>
          <a:prstGeom prst="rect">
            <a:avLst/>
          </a:prstGeom>
          <a:solidFill>
            <a:srgbClr val="F72466"/>
          </a:solidFill>
          <a:ln w="31750">
            <a:solidFill>
              <a:srgbClr val="F72466"/>
            </a:solidFill>
            <a:miter lim="800000"/>
            <a:headEnd/>
            <a:tailEnd/>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en-GB" altLang="es-CL" sz="2400"/>
          </a:p>
        </p:txBody>
      </p:sp>
      <p:sp>
        <p:nvSpPr>
          <p:cNvPr id="33804" name="Rectangle 14">
            <a:extLst>
              <a:ext uri="{FF2B5EF4-FFF2-40B4-BE49-F238E27FC236}">
                <a16:creationId xmlns:a16="http://schemas.microsoft.com/office/drawing/2014/main" id="{6E2AD808-41E7-4A29-A6BC-1BC2583EF09C}"/>
              </a:ext>
            </a:extLst>
          </p:cNvPr>
          <p:cNvSpPr>
            <a:spLocks noChangeArrowheads="1"/>
          </p:cNvSpPr>
          <p:nvPr/>
        </p:nvSpPr>
        <p:spPr bwMode="auto">
          <a:xfrm>
            <a:off x="3071285" y="3357034"/>
            <a:ext cx="359833" cy="215900"/>
          </a:xfrm>
          <a:prstGeom prst="rect">
            <a:avLst/>
          </a:prstGeom>
          <a:solidFill>
            <a:srgbClr val="F72466"/>
          </a:solidFill>
          <a:ln w="31750">
            <a:solidFill>
              <a:srgbClr val="F72466"/>
            </a:solidFill>
            <a:miter lim="800000"/>
            <a:headEnd/>
            <a:tailEnd/>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en-GB" altLang="es-CL" sz="2400"/>
          </a:p>
        </p:txBody>
      </p:sp>
      <p:sp>
        <p:nvSpPr>
          <p:cNvPr id="33805" name="Rectangle 15">
            <a:extLst>
              <a:ext uri="{FF2B5EF4-FFF2-40B4-BE49-F238E27FC236}">
                <a16:creationId xmlns:a16="http://schemas.microsoft.com/office/drawing/2014/main" id="{803F7CC6-C2F8-4B78-8865-C4DD55BE3E63}"/>
              </a:ext>
            </a:extLst>
          </p:cNvPr>
          <p:cNvSpPr>
            <a:spLocks noChangeArrowheads="1"/>
          </p:cNvSpPr>
          <p:nvPr/>
        </p:nvSpPr>
        <p:spPr bwMode="auto">
          <a:xfrm>
            <a:off x="3575052" y="3788834"/>
            <a:ext cx="359833" cy="215900"/>
          </a:xfrm>
          <a:prstGeom prst="rect">
            <a:avLst/>
          </a:prstGeom>
          <a:solidFill>
            <a:srgbClr val="F72466"/>
          </a:solidFill>
          <a:ln w="31750">
            <a:solidFill>
              <a:srgbClr val="F72466"/>
            </a:solidFill>
            <a:miter lim="800000"/>
            <a:headEnd/>
            <a:tailEnd/>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en-GB" altLang="es-CL" sz="2400"/>
          </a:p>
        </p:txBody>
      </p:sp>
      <p:sp>
        <p:nvSpPr>
          <p:cNvPr id="33806" name="Rectangle 16">
            <a:extLst>
              <a:ext uri="{FF2B5EF4-FFF2-40B4-BE49-F238E27FC236}">
                <a16:creationId xmlns:a16="http://schemas.microsoft.com/office/drawing/2014/main" id="{896DDC3F-CE18-43A8-9C9C-DB1B5117ECA0}"/>
              </a:ext>
            </a:extLst>
          </p:cNvPr>
          <p:cNvSpPr>
            <a:spLocks noChangeArrowheads="1"/>
          </p:cNvSpPr>
          <p:nvPr/>
        </p:nvSpPr>
        <p:spPr bwMode="auto">
          <a:xfrm>
            <a:off x="3793067" y="1843618"/>
            <a:ext cx="357717" cy="215900"/>
          </a:xfrm>
          <a:prstGeom prst="rect">
            <a:avLst/>
          </a:prstGeom>
          <a:solidFill>
            <a:srgbClr val="F72466"/>
          </a:solidFill>
          <a:ln w="31750">
            <a:solidFill>
              <a:srgbClr val="F72466"/>
            </a:solidFill>
            <a:miter lim="800000"/>
            <a:headEnd/>
            <a:tailEnd/>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en-GB" altLang="es-CL" sz="2400"/>
          </a:p>
        </p:txBody>
      </p:sp>
      <p:sp>
        <p:nvSpPr>
          <p:cNvPr id="33807" name="Rectangle 17">
            <a:extLst>
              <a:ext uri="{FF2B5EF4-FFF2-40B4-BE49-F238E27FC236}">
                <a16:creationId xmlns:a16="http://schemas.microsoft.com/office/drawing/2014/main" id="{8471710F-5AE3-481D-8C05-D4A8CF819019}"/>
              </a:ext>
            </a:extLst>
          </p:cNvPr>
          <p:cNvSpPr>
            <a:spLocks noChangeArrowheads="1"/>
          </p:cNvSpPr>
          <p:nvPr/>
        </p:nvSpPr>
        <p:spPr bwMode="auto">
          <a:xfrm>
            <a:off x="4080934" y="3716867"/>
            <a:ext cx="357717" cy="215900"/>
          </a:xfrm>
          <a:prstGeom prst="rect">
            <a:avLst/>
          </a:prstGeom>
          <a:solidFill>
            <a:srgbClr val="F72466"/>
          </a:solidFill>
          <a:ln w="31750">
            <a:solidFill>
              <a:srgbClr val="F72466"/>
            </a:solidFill>
            <a:miter lim="800000"/>
            <a:headEnd/>
            <a:tailEnd/>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en-GB" altLang="es-CL" sz="2400"/>
          </a:p>
        </p:txBody>
      </p:sp>
      <p:sp>
        <p:nvSpPr>
          <p:cNvPr id="33808" name="Rectangle 18">
            <a:extLst>
              <a:ext uri="{FF2B5EF4-FFF2-40B4-BE49-F238E27FC236}">
                <a16:creationId xmlns:a16="http://schemas.microsoft.com/office/drawing/2014/main" id="{7D710BFA-11C4-41B2-B185-F8B04F7142BE}"/>
              </a:ext>
            </a:extLst>
          </p:cNvPr>
          <p:cNvSpPr>
            <a:spLocks noChangeArrowheads="1"/>
          </p:cNvSpPr>
          <p:nvPr/>
        </p:nvSpPr>
        <p:spPr bwMode="auto">
          <a:xfrm>
            <a:off x="7183968" y="5727701"/>
            <a:ext cx="359833" cy="215900"/>
          </a:xfrm>
          <a:prstGeom prst="rect">
            <a:avLst/>
          </a:prstGeom>
          <a:solidFill>
            <a:srgbClr val="F72466"/>
          </a:solidFill>
          <a:ln w="31750">
            <a:solidFill>
              <a:srgbClr val="F72466"/>
            </a:solidFill>
            <a:miter lim="800000"/>
            <a:headEnd/>
            <a:tailEnd/>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en-GB" altLang="es-CL" sz="2400"/>
          </a:p>
        </p:txBody>
      </p:sp>
      <p:sp>
        <p:nvSpPr>
          <p:cNvPr id="33809" name="Text Box 19">
            <a:extLst>
              <a:ext uri="{FF2B5EF4-FFF2-40B4-BE49-F238E27FC236}">
                <a16:creationId xmlns:a16="http://schemas.microsoft.com/office/drawing/2014/main" id="{C5B09154-879F-41CB-B383-E57F2DBC70E3}"/>
              </a:ext>
            </a:extLst>
          </p:cNvPr>
          <p:cNvSpPr txBox="1">
            <a:spLocks noChangeArrowheads="1"/>
          </p:cNvSpPr>
          <p:nvPr/>
        </p:nvSpPr>
        <p:spPr bwMode="auto">
          <a:xfrm>
            <a:off x="7681385" y="5604934"/>
            <a:ext cx="15113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spcBef>
                <a:spcPct val="50000"/>
              </a:spcBef>
            </a:pPr>
            <a:r>
              <a:rPr lang="en-US" altLang="es-CL" sz="1600"/>
              <a:t>Otros predios</a:t>
            </a:r>
          </a:p>
        </p:txBody>
      </p:sp>
      <p:sp>
        <p:nvSpPr>
          <p:cNvPr id="33810" name="Rectangle 20">
            <a:extLst>
              <a:ext uri="{FF2B5EF4-FFF2-40B4-BE49-F238E27FC236}">
                <a16:creationId xmlns:a16="http://schemas.microsoft.com/office/drawing/2014/main" id="{4CF41675-96D9-4C76-84E3-F2019925794F}"/>
              </a:ext>
            </a:extLst>
          </p:cNvPr>
          <p:cNvSpPr>
            <a:spLocks noChangeArrowheads="1"/>
          </p:cNvSpPr>
          <p:nvPr/>
        </p:nvSpPr>
        <p:spPr bwMode="auto">
          <a:xfrm>
            <a:off x="7463368" y="2349501"/>
            <a:ext cx="359833" cy="215900"/>
          </a:xfrm>
          <a:prstGeom prst="rect">
            <a:avLst/>
          </a:prstGeom>
          <a:solidFill>
            <a:srgbClr val="F72466"/>
          </a:solidFill>
          <a:ln w="31750">
            <a:solidFill>
              <a:srgbClr val="F72466"/>
            </a:solidFill>
            <a:miter lim="800000"/>
            <a:headEnd/>
            <a:tailEnd/>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en-GB" altLang="es-CL" sz="2400"/>
          </a:p>
        </p:txBody>
      </p:sp>
      <p:sp>
        <p:nvSpPr>
          <p:cNvPr id="33811" name="Rectangle 21">
            <a:extLst>
              <a:ext uri="{FF2B5EF4-FFF2-40B4-BE49-F238E27FC236}">
                <a16:creationId xmlns:a16="http://schemas.microsoft.com/office/drawing/2014/main" id="{CD4E044B-2C79-4B4C-AE6C-2D64E1FEDB01}"/>
              </a:ext>
            </a:extLst>
          </p:cNvPr>
          <p:cNvSpPr>
            <a:spLocks noChangeArrowheads="1"/>
          </p:cNvSpPr>
          <p:nvPr/>
        </p:nvSpPr>
        <p:spPr bwMode="auto">
          <a:xfrm>
            <a:off x="7391401" y="1843618"/>
            <a:ext cx="359833" cy="215900"/>
          </a:xfrm>
          <a:prstGeom prst="rect">
            <a:avLst/>
          </a:prstGeom>
          <a:solidFill>
            <a:srgbClr val="F72466"/>
          </a:solidFill>
          <a:ln w="31750">
            <a:solidFill>
              <a:srgbClr val="F72466"/>
            </a:solidFill>
            <a:miter lim="800000"/>
            <a:headEnd/>
            <a:tailEnd/>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en-GB" altLang="es-CL" sz="2400"/>
          </a:p>
        </p:txBody>
      </p:sp>
      <p:sp>
        <p:nvSpPr>
          <p:cNvPr id="33812" name="Rectangle 22">
            <a:extLst>
              <a:ext uri="{FF2B5EF4-FFF2-40B4-BE49-F238E27FC236}">
                <a16:creationId xmlns:a16="http://schemas.microsoft.com/office/drawing/2014/main" id="{C57EDEF5-823C-4675-B6DF-B18CC567E20C}"/>
              </a:ext>
            </a:extLst>
          </p:cNvPr>
          <p:cNvSpPr>
            <a:spLocks noChangeArrowheads="1"/>
          </p:cNvSpPr>
          <p:nvPr/>
        </p:nvSpPr>
        <p:spPr bwMode="auto">
          <a:xfrm>
            <a:off x="8113185" y="1989667"/>
            <a:ext cx="357716" cy="215900"/>
          </a:xfrm>
          <a:prstGeom prst="rect">
            <a:avLst/>
          </a:prstGeom>
          <a:solidFill>
            <a:srgbClr val="F72466"/>
          </a:solidFill>
          <a:ln w="31750">
            <a:solidFill>
              <a:srgbClr val="F72466"/>
            </a:solidFill>
            <a:miter lim="800000"/>
            <a:headEnd/>
            <a:tailEnd/>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en-GB" altLang="es-CL" sz="2400"/>
          </a:p>
        </p:txBody>
      </p:sp>
      <p:sp>
        <p:nvSpPr>
          <p:cNvPr id="33813" name="Line 25">
            <a:extLst>
              <a:ext uri="{FF2B5EF4-FFF2-40B4-BE49-F238E27FC236}">
                <a16:creationId xmlns:a16="http://schemas.microsoft.com/office/drawing/2014/main" id="{EEF21F41-11C5-41C7-8752-27626D90E14A}"/>
              </a:ext>
            </a:extLst>
          </p:cNvPr>
          <p:cNvSpPr>
            <a:spLocks noChangeShapeType="1"/>
          </p:cNvSpPr>
          <p:nvPr/>
        </p:nvSpPr>
        <p:spPr bwMode="auto">
          <a:xfrm>
            <a:off x="3575051" y="2925233"/>
            <a:ext cx="505883" cy="287867"/>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s-CL" sz="2400"/>
          </a:p>
        </p:txBody>
      </p:sp>
      <p:sp>
        <p:nvSpPr>
          <p:cNvPr id="33814" name="Line 26">
            <a:extLst>
              <a:ext uri="{FF2B5EF4-FFF2-40B4-BE49-F238E27FC236}">
                <a16:creationId xmlns:a16="http://schemas.microsoft.com/office/drawing/2014/main" id="{41D2177F-0BC1-4FE1-9191-69B41CA2D7D9}"/>
              </a:ext>
            </a:extLst>
          </p:cNvPr>
          <p:cNvSpPr>
            <a:spLocks noChangeShapeType="1"/>
          </p:cNvSpPr>
          <p:nvPr/>
        </p:nvSpPr>
        <p:spPr bwMode="auto">
          <a:xfrm flipV="1">
            <a:off x="3431118" y="3357034"/>
            <a:ext cx="647700" cy="71967"/>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s-CL" sz="2400"/>
          </a:p>
        </p:txBody>
      </p:sp>
      <p:sp>
        <p:nvSpPr>
          <p:cNvPr id="33815" name="Line 27">
            <a:extLst>
              <a:ext uri="{FF2B5EF4-FFF2-40B4-BE49-F238E27FC236}">
                <a16:creationId xmlns:a16="http://schemas.microsoft.com/office/drawing/2014/main" id="{CA4307C5-086D-4A34-9B9A-6BE735A4FA37}"/>
              </a:ext>
            </a:extLst>
          </p:cNvPr>
          <p:cNvSpPr>
            <a:spLocks noChangeShapeType="1"/>
          </p:cNvSpPr>
          <p:nvPr/>
        </p:nvSpPr>
        <p:spPr bwMode="auto">
          <a:xfrm flipV="1">
            <a:off x="3691468" y="3221568"/>
            <a:ext cx="359833" cy="35983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s-CL" sz="2400"/>
          </a:p>
        </p:txBody>
      </p:sp>
      <p:sp>
        <p:nvSpPr>
          <p:cNvPr id="33816" name="Line 28">
            <a:extLst>
              <a:ext uri="{FF2B5EF4-FFF2-40B4-BE49-F238E27FC236}">
                <a16:creationId xmlns:a16="http://schemas.microsoft.com/office/drawing/2014/main" id="{9D05A1A0-75E1-4462-AAD5-646AECDD0426}"/>
              </a:ext>
            </a:extLst>
          </p:cNvPr>
          <p:cNvSpPr>
            <a:spLocks noChangeShapeType="1"/>
          </p:cNvSpPr>
          <p:nvPr/>
        </p:nvSpPr>
        <p:spPr bwMode="auto">
          <a:xfrm flipV="1">
            <a:off x="4294717" y="3429000"/>
            <a:ext cx="0" cy="287867"/>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s-CL" sz="2400"/>
          </a:p>
        </p:txBody>
      </p:sp>
      <p:sp>
        <p:nvSpPr>
          <p:cNvPr id="33817" name="Line 29">
            <a:extLst>
              <a:ext uri="{FF2B5EF4-FFF2-40B4-BE49-F238E27FC236}">
                <a16:creationId xmlns:a16="http://schemas.microsoft.com/office/drawing/2014/main" id="{3FBF0FBD-E25D-4471-9660-D4BF0A313502}"/>
              </a:ext>
            </a:extLst>
          </p:cNvPr>
          <p:cNvSpPr>
            <a:spLocks noChangeShapeType="1"/>
          </p:cNvSpPr>
          <p:nvPr/>
        </p:nvSpPr>
        <p:spPr bwMode="auto">
          <a:xfrm>
            <a:off x="4186767" y="1989667"/>
            <a:ext cx="215900" cy="287867"/>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s-CL" sz="2400"/>
          </a:p>
        </p:txBody>
      </p:sp>
      <p:sp>
        <p:nvSpPr>
          <p:cNvPr id="33818" name="Line 30">
            <a:extLst>
              <a:ext uri="{FF2B5EF4-FFF2-40B4-BE49-F238E27FC236}">
                <a16:creationId xmlns:a16="http://schemas.microsoft.com/office/drawing/2014/main" id="{0E6F2473-7413-4001-9FDA-86E6DA80013A}"/>
              </a:ext>
            </a:extLst>
          </p:cNvPr>
          <p:cNvSpPr>
            <a:spLocks noChangeShapeType="1"/>
          </p:cNvSpPr>
          <p:nvPr/>
        </p:nvSpPr>
        <p:spPr bwMode="auto">
          <a:xfrm>
            <a:off x="4150785" y="1989667"/>
            <a:ext cx="842433" cy="381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s-CL" sz="2400"/>
          </a:p>
        </p:txBody>
      </p:sp>
      <p:sp>
        <p:nvSpPr>
          <p:cNvPr id="33819" name="Line 31">
            <a:extLst>
              <a:ext uri="{FF2B5EF4-FFF2-40B4-BE49-F238E27FC236}">
                <a16:creationId xmlns:a16="http://schemas.microsoft.com/office/drawing/2014/main" id="{493DF68F-6884-48DD-9D7E-183897AF98B2}"/>
              </a:ext>
            </a:extLst>
          </p:cNvPr>
          <p:cNvSpPr>
            <a:spLocks noChangeShapeType="1"/>
          </p:cNvSpPr>
          <p:nvPr/>
        </p:nvSpPr>
        <p:spPr bwMode="auto">
          <a:xfrm flipH="1">
            <a:off x="7033685" y="1989667"/>
            <a:ext cx="357716" cy="71967"/>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s-CL" sz="2400"/>
          </a:p>
        </p:txBody>
      </p:sp>
      <p:sp>
        <p:nvSpPr>
          <p:cNvPr id="33820" name="Line 32">
            <a:extLst>
              <a:ext uri="{FF2B5EF4-FFF2-40B4-BE49-F238E27FC236}">
                <a16:creationId xmlns:a16="http://schemas.microsoft.com/office/drawing/2014/main" id="{C5BC4A88-73D2-4B48-83F1-039080080CD8}"/>
              </a:ext>
            </a:extLst>
          </p:cNvPr>
          <p:cNvSpPr>
            <a:spLocks noChangeShapeType="1"/>
          </p:cNvSpPr>
          <p:nvPr/>
        </p:nvSpPr>
        <p:spPr bwMode="auto">
          <a:xfrm flipH="1">
            <a:off x="7103533" y="2061634"/>
            <a:ext cx="1009651" cy="14393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s-CL" sz="2400"/>
          </a:p>
        </p:txBody>
      </p:sp>
      <p:sp>
        <p:nvSpPr>
          <p:cNvPr id="33821" name="Line 33">
            <a:extLst>
              <a:ext uri="{FF2B5EF4-FFF2-40B4-BE49-F238E27FC236}">
                <a16:creationId xmlns:a16="http://schemas.microsoft.com/office/drawing/2014/main" id="{0F393115-DF3C-4CA4-9D31-121635BA0540}"/>
              </a:ext>
            </a:extLst>
          </p:cNvPr>
          <p:cNvSpPr>
            <a:spLocks noChangeShapeType="1"/>
          </p:cNvSpPr>
          <p:nvPr/>
        </p:nvSpPr>
        <p:spPr bwMode="auto">
          <a:xfrm flipH="1" flipV="1">
            <a:off x="7177618" y="2309285"/>
            <a:ext cx="213783" cy="8678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s-CL" sz="2400"/>
          </a:p>
        </p:txBody>
      </p:sp>
      <p:sp>
        <p:nvSpPr>
          <p:cNvPr id="33822" name="Line 34">
            <a:extLst>
              <a:ext uri="{FF2B5EF4-FFF2-40B4-BE49-F238E27FC236}">
                <a16:creationId xmlns:a16="http://schemas.microsoft.com/office/drawing/2014/main" id="{10B493F4-A292-4687-9D1E-38B86E4A652D}"/>
              </a:ext>
            </a:extLst>
          </p:cNvPr>
          <p:cNvSpPr>
            <a:spLocks noChangeShapeType="1"/>
          </p:cNvSpPr>
          <p:nvPr/>
        </p:nvSpPr>
        <p:spPr bwMode="auto">
          <a:xfrm>
            <a:off x="6959601" y="6246284"/>
            <a:ext cx="649817"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s-CL" sz="2400"/>
          </a:p>
        </p:txBody>
      </p:sp>
      <p:sp>
        <p:nvSpPr>
          <p:cNvPr id="33823" name="Text Box 35">
            <a:extLst>
              <a:ext uri="{FF2B5EF4-FFF2-40B4-BE49-F238E27FC236}">
                <a16:creationId xmlns:a16="http://schemas.microsoft.com/office/drawing/2014/main" id="{DC6FF6D5-1088-4DFE-9FF6-01A8C914FB93}"/>
              </a:ext>
            </a:extLst>
          </p:cNvPr>
          <p:cNvSpPr txBox="1">
            <a:spLocks noChangeArrowheads="1"/>
          </p:cNvSpPr>
          <p:nvPr/>
        </p:nvSpPr>
        <p:spPr bwMode="auto">
          <a:xfrm>
            <a:off x="7681385" y="5943601"/>
            <a:ext cx="223096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spcBef>
                <a:spcPct val="50000"/>
              </a:spcBef>
            </a:pPr>
            <a:r>
              <a:rPr lang="en-US" altLang="es-CL" sz="1600"/>
              <a:t>Abastecimiento adicional</a:t>
            </a:r>
          </a:p>
        </p:txBody>
      </p:sp>
      <p:sp>
        <p:nvSpPr>
          <p:cNvPr id="33824" name="Text Box 61">
            <a:extLst>
              <a:ext uri="{FF2B5EF4-FFF2-40B4-BE49-F238E27FC236}">
                <a16:creationId xmlns:a16="http://schemas.microsoft.com/office/drawing/2014/main" id="{E43F8246-485B-4123-A584-CC69F7E5B914}"/>
              </a:ext>
            </a:extLst>
          </p:cNvPr>
          <p:cNvSpPr txBox="1">
            <a:spLocks noChangeArrowheads="1"/>
          </p:cNvSpPr>
          <p:nvPr/>
        </p:nvSpPr>
        <p:spPr bwMode="auto">
          <a:xfrm>
            <a:off x="5448301" y="1854201"/>
            <a:ext cx="15113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spcBef>
                <a:spcPct val="50000"/>
              </a:spcBef>
            </a:pPr>
            <a:r>
              <a:rPr lang="en-US" altLang="es-CL" sz="1600"/>
              <a:t>Productos lácteos</a:t>
            </a:r>
          </a:p>
        </p:txBody>
      </p:sp>
      <p:sp>
        <p:nvSpPr>
          <p:cNvPr id="33825" name="Text Box 62">
            <a:extLst>
              <a:ext uri="{FF2B5EF4-FFF2-40B4-BE49-F238E27FC236}">
                <a16:creationId xmlns:a16="http://schemas.microsoft.com/office/drawing/2014/main" id="{92FD667F-B4CE-412A-BC1F-27A9A1287F1D}"/>
              </a:ext>
            </a:extLst>
          </p:cNvPr>
          <p:cNvSpPr txBox="1">
            <a:spLocks noChangeArrowheads="1"/>
          </p:cNvSpPr>
          <p:nvPr/>
        </p:nvSpPr>
        <p:spPr bwMode="auto">
          <a:xfrm>
            <a:off x="6671733" y="1411818"/>
            <a:ext cx="351578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spcBef>
                <a:spcPct val="50000"/>
              </a:spcBef>
            </a:pPr>
            <a:r>
              <a:rPr lang="en-US" altLang="es-CL" sz="1600"/>
              <a:t>Frutas y hortalizas</a:t>
            </a:r>
          </a:p>
        </p:txBody>
      </p:sp>
      <p:sp>
        <p:nvSpPr>
          <p:cNvPr id="33826" name="Text Box 63">
            <a:extLst>
              <a:ext uri="{FF2B5EF4-FFF2-40B4-BE49-F238E27FC236}">
                <a16:creationId xmlns:a16="http://schemas.microsoft.com/office/drawing/2014/main" id="{B9D44650-3B1A-477D-B183-24ACCBE202DD}"/>
              </a:ext>
            </a:extLst>
          </p:cNvPr>
          <p:cNvSpPr txBox="1">
            <a:spLocks noChangeArrowheads="1"/>
          </p:cNvSpPr>
          <p:nvPr/>
        </p:nvSpPr>
        <p:spPr bwMode="auto">
          <a:xfrm>
            <a:off x="6671734" y="3621618"/>
            <a:ext cx="187113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spcBef>
                <a:spcPct val="50000"/>
              </a:spcBef>
            </a:pPr>
            <a:r>
              <a:rPr lang="en-US" altLang="es-CL" sz="1600"/>
              <a:t>Productos cárnicos</a:t>
            </a:r>
          </a:p>
        </p:txBody>
      </p:sp>
      <p:sp>
        <p:nvSpPr>
          <p:cNvPr id="33827" name="Text Box 64">
            <a:extLst>
              <a:ext uri="{FF2B5EF4-FFF2-40B4-BE49-F238E27FC236}">
                <a16:creationId xmlns:a16="http://schemas.microsoft.com/office/drawing/2014/main" id="{52C5AEE4-9DA3-4FA1-873F-0FC275AC54DD}"/>
              </a:ext>
            </a:extLst>
          </p:cNvPr>
          <p:cNvSpPr txBox="1">
            <a:spLocks noChangeArrowheads="1"/>
          </p:cNvSpPr>
          <p:nvPr/>
        </p:nvSpPr>
        <p:spPr bwMode="auto">
          <a:xfrm>
            <a:off x="7247468" y="2781300"/>
            <a:ext cx="122343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spcBef>
                <a:spcPct val="50000"/>
              </a:spcBef>
            </a:pPr>
            <a:r>
              <a:rPr lang="en-US" altLang="es-CL" sz="1600"/>
              <a:t>Pan</a:t>
            </a:r>
          </a:p>
        </p:txBody>
      </p:sp>
      <p:sp>
        <p:nvSpPr>
          <p:cNvPr id="33828" name="Text Box 65">
            <a:extLst>
              <a:ext uri="{FF2B5EF4-FFF2-40B4-BE49-F238E27FC236}">
                <a16:creationId xmlns:a16="http://schemas.microsoft.com/office/drawing/2014/main" id="{FF4AF430-CC54-44CA-AEDC-E923D5468E02}"/>
              </a:ext>
            </a:extLst>
          </p:cNvPr>
          <p:cNvSpPr txBox="1">
            <a:spLocks noChangeArrowheads="1"/>
          </p:cNvSpPr>
          <p:nvPr/>
        </p:nvSpPr>
        <p:spPr bwMode="auto">
          <a:xfrm>
            <a:off x="3352801" y="2349501"/>
            <a:ext cx="94403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spcBef>
                <a:spcPct val="50000"/>
              </a:spcBef>
            </a:pPr>
            <a:r>
              <a:rPr lang="en-US" altLang="es-CL" sz="1600"/>
              <a:t>Huevos</a:t>
            </a:r>
          </a:p>
        </p:txBody>
      </p:sp>
      <p:sp>
        <p:nvSpPr>
          <p:cNvPr id="33829" name="Text Box 66">
            <a:extLst>
              <a:ext uri="{FF2B5EF4-FFF2-40B4-BE49-F238E27FC236}">
                <a16:creationId xmlns:a16="http://schemas.microsoft.com/office/drawing/2014/main" id="{4BEB96F3-49F3-4F74-AB21-531ED9363C94}"/>
              </a:ext>
            </a:extLst>
          </p:cNvPr>
          <p:cNvSpPr txBox="1">
            <a:spLocks noChangeArrowheads="1"/>
          </p:cNvSpPr>
          <p:nvPr/>
        </p:nvSpPr>
        <p:spPr bwMode="auto">
          <a:xfrm>
            <a:off x="4876801" y="3069167"/>
            <a:ext cx="141181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spcBef>
                <a:spcPct val="50000"/>
              </a:spcBef>
            </a:pPr>
            <a:r>
              <a:rPr lang="en-US" altLang="es-CL" sz="1600"/>
              <a:t>Mermeladas</a:t>
            </a:r>
          </a:p>
        </p:txBody>
      </p:sp>
      <p:sp>
        <p:nvSpPr>
          <p:cNvPr id="33830" name="Text Box 67">
            <a:extLst>
              <a:ext uri="{FF2B5EF4-FFF2-40B4-BE49-F238E27FC236}">
                <a16:creationId xmlns:a16="http://schemas.microsoft.com/office/drawing/2014/main" id="{0A3D7E5B-B6E4-418E-8B25-C0924FA0E726}"/>
              </a:ext>
            </a:extLst>
          </p:cNvPr>
          <p:cNvSpPr txBox="1">
            <a:spLocks noChangeArrowheads="1"/>
          </p:cNvSpPr>
          <p:nvPr/>
        </p:nvSpPr>
        <p:spPr bwMode="auto">
          <a:xfrm>
            <a:off x="3865034" y="4366684"/>
            <a:ext cx="100753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spcBef>
                <a:spcPct val="50000"/>
              </a:spcBef>
            </a:pPr>
            <a:r>
              <a:rPr lang="en-US" altLang="es-CL" sz="1600"/>
              <a:t>Vinos</a:t>
            </a:r>
          </a:p>
        </p:txBody>
      </p:sp>
      <p:sp>
        <p:nvSpPr>
          <p:cNvPr id="33831" name="Rectangle 69">
            <a:extLst>
              <a:ext uri="{FF2B5EF4-FFF2-40B4-BE49-F238E27FC236}">
                <a16:creationId xmlns:a16="http://schemas.microsoft.com/office/drawing/2014/main" id="{2518D338-07DE-48BF-A937-BCAE94554012}"/>
              </a:ext>
            </a:extLst>
          </p:cNvPr>
          <p:cNvSpPr>
            <a:spLocks noChangeArrowheads="1"/>
          </p:cNvSpPr>
          <p:nvPr/>
        </p:nvSpPr>
        <p:spPr bwMode="auto">
          <a:xfrm>
            <a:off x="2279652" y="5516034"/>
            <a:ext cx="359833" cy="215900"/>
          </a:xfrm>
          <a:prstGeom prst="rect">
            <a:avLst/>
          </a:prstGeom>
          <a:solidFill>
            <a:srgbClr val="F72466"/>
          </a:solidFill>
          <a:ln w="31750">
            <a:solidFill>
              <a:srgbClr val="F72466"/>
            </a:solidFill>
            <a:miter lim="800000"/>
            <a:headEnd/>
            <a:tailEnd/>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en-GB" altLang="es-CL" sz="2400"/>
          </a:p>
        </p:txBody>
      </p:sp>
      <p:sp>
        <p:nvSpPr>
          <p:cNvPr id="33832" name="Rectangle 70">
            <a:extLst>
              <a:ext uri="{FF2B5EF4-FFF2-40B4-BE49-F238E27FC236}">
                <a16:creationId xmlns:a16="http://schemas.microsoft.com/office/drawing/2014/main" id="{31E1A632-D91F-4CB1-896A-832D9351A089}"/>
              </a:ext>
            </a:extLst>
          </p:cNvPr>
          <p:cNvSpPr>
            <a:spLocks noChangeArrowheads="1"/>
          </p:cNvSpPr>
          <p:nvPr/>
        </p:nvSpPr>
        <p:spPr bwMode="auto">
          <a:xfrm>
            <a:off x="2351618" y="5949951"/>
            <a:ext cx="359833" cy="215900"/>
          </a:xfrm>
          <a:prstGeom prst="rect">
            <a:avLst/>
          </a:prstGeom>
          <a:solidFill>
            <a:srgbClr val="F72466"/>
          </a:solidFill>
          <a:ln w="31750">
            <a:solidFill>
              <a:srgbClr val="F72466"/>
            </a:solidFill>
            <a:miter lim="800000"/>
            <a:headEnd/>
            <a:tailEnd/>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en-GB" altLang="es-CL" sz="2400"/>
          </a:p>
        </p:txBody>
      </p:sp>
      <p:sp>
        <p:nvSpPr>
          <p:cNvPr id="33833" name="Rectangle 71">
            <a:extLst>
              <a:ext uri="{FF2B5EF4-FFF2-40B4-BE49-F238E27FC236}">
                <a16:creationId xmlns:a16="http://schemas.microsoft.com/office/drawing/2014/main" id="{D310E5D1-156D-4DAE-AAA5-6E7C80E82FF0}"/>
              </a:ext>
            </a:extLst>
          </p:cNvPr>
          <p:cNvSpPr>
            <a:spLocks noChangeArrowheads="1"/>
          </p:cNvSpPr>
          <p:nvPr/>
        </p:nvSpPr>
        <p:spPr bwMode="auto">
          <a:xfrm>
            <a:off x="2063752" y="4724401"/>
            <a:ext cx="359833" cy="215900"/>
          </a:xfrm>
          <a:prstGeom prst="rect">
            <a:avLst/>
          </a:prstGeom>
          <a:solidFill>
            <a:srgbClr val="F72466"/>
          </a:solidFill>
          <a:ln w="31750">
            <a:solidFill>
              <a:srgbClr val="F72466"/>
            </a:solidFill>
            <a:miter lim="800000"/>
            <a:headEnd/>
            <a:tailEnd/>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en-GB" altLang="es-CL" sz="2400"/>
          </a:p>
        </p:txBody>
      </p:sp>
      <p:sp>
        <p:nvSpPr>
          <p:cNvPr id="33834" name="Line 72">
            <a:extLst>
              <a:ext uri="{FF2B5EF4-FFF2-40B4-BE49-F238E27FC236}">
                <a16:creationId xmlns:a16="http://schemas.microsoft.com/office/drawing/2014/main" id="{54AD0F96-7893-4E84-A186-D693BDE5B45A}"/>
              </a:ext>
            </a:extLst>
          </p:cNvPr>
          <p:cNvSpPr>
            <a:spLocks noChangeShapeType="1"/>
          </p:cNvSpPr>
          <p:nvPr/>
        </p:nvSpPr>
        <p:spPr bwMode="auto">
          <a:xfrm flipV="1">
            <a:off x="2639484" y="4724401"/>
            <a:ext cx="2377016" cy="93768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s-CL" sz="2400"/>
          </a:p>
        </p:txBody>
      </p:sp>
      <p:sp>
        <p:nvSpPr>
          <p:cNvPr id="33835" name="Line 73">
            <a:extLst>
              <a:ext uri="{FF2B5EF4-FFF2-40B4-BE49-F238E27FC236}">
                <a16:creationId xmlns:a16="http://schemas.microsoft.com/office/drawing/2014/main" id="{F383FBB2-191E-4C9D-AAD8-2CF68E5A5B56}"/>
              </a:ext>
            </a:extLst>
          </p:cNvPr>
          <p:cNvSpPr>
            <a:spLocks noChangeShapeType="1"/>
          </p:cNvSpPr>
          <p:nvPr/>
        </p:nvSpPr>
        <p:spPr bwMode="auto">
          <a:xfrm flipV="1">
            <a:off x="2423584" y="4582585"/>
            <a:ext cx="2520949" cy="2159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s-CL" sz="2400"/>
          </a:p>
        </p:txBody>
      </p:sp>
      <p:sp>
        <p:nvSpPr>
          <p:cNvPr id="33836" name="Line 74">
            <a:extLst>
              <a:ext uri="{FF2B5EF4-FFF2-40B4-BE49-F238E27FC236}">
                <a16:creationId xmlns:a16="http://schemas.microsoft.com/office/drawing/2014/main" id="{951F5F7C-DCB5-4DD1-A209-E1CA65722A6C}"/>
              </a:ext>
            </a:extLst>
          </p:cNvPr>
          <p:cNvSpPr>
            <a:spLocks noChangeShapeType="1"/>
          </p:cNvSpPr>
          <p:nvPr/>
        </p:nvSpPr>
        <p:spPr bwMode="auto">
          <a:xfrm flipV="1">
            <a:off x="2711452" y="4724401"/>
            <a:ext cx="2305049" cy="136948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s-CL" sz="2400"/>
          </a:p>
        </p:txBody>
      </p:sp>
      <p:sp>
        <p:nvSpPr>
          <p:cNvPr id="33837" name="TextBox 3">
            <a:extLst>
              <a:ext uri="{FF2B5EF4-FFF2-40B4-BE49-F238E27FC236}">
                <a16:creationId xmlns:a16="http://schemas.microsoft.com/office/drawing/2014/main" id="{E24D3633-659E-4550-A030-7C8B2405B9C6}"/>
              </a:ext>
            </a:extLst>
          </p:cNvPr>
          <p:cNvSpPr txBox="1">
            <a:spLocks noChangeArrowheads="1"/>
          </p:cNvSpPr>
          <p:nvPr/>
        </p:nvSpPr>
        <p:spPr bwMode="auto">
          <a:xfrm>
            <a:off x="1390651" y="260351"/>
            <a:ext cx="8667749" cy="584775"/>
          </a:xfrm>
          <a:prstGeom prst="rect">
            <a:avLst/>
          </a:prstGeom>
          <a:solidFill>
            <a:srgbClr val="F72466"/>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GB" altLang="es-CL" sz="3200" b="1">
                <a:solidFill>
                  <a:schemeClr val="bg1"/>
                </a:solidFill>
              </a:rPr>
              <a:t>ESCENARIO 2: ESTRUCTURADO</a:t>
            </a:r>
          </a:p>
        </p:txBody>
      </p:sp>
      <p:sp>
        <p:nvSpPr>
          <p:cNvPr id="46" name="Rectangle 3">
            <a:extLst>
              <a:ext uri="{FF2B5EF4-FFF2-40B4-BE49-F238E27FC236}">
                <a16:creationId xmlns:a16="http://schemas.microsoft.com/office/drawing/2014/main" id="{8429742F-F853-4E44-A105-00689B6F499B}"/>
              </a:ext>
            </a:extLst>
          </p:cNvPr>
          <p:cNvSpPr>
            <a:spLocks noChangeArrowheads="1"/>
          </p:cNvSpPr>
          <p:nvPr/>
        </p:nvSpPr>
        <p:spPr bwMode="auto">
          <a:xfrm>
            <a:off x="2209800" y="6488014"/>
            <a:ext cx="4038600" cy="261610"/>
          </a:xfrm>
          <a:prstGeom prst="rect">
            <a:avLst/>
          </a:prstGeom>
          <a:noFill/>
          <a:ln w="9525">
            <a:noFill/>
            <a:miter lim="800000"/>
            <a:headEnd/>
            <a:tailEnd/>
          </a:ln>
          <a:effectLst/>
        </p:spPr>
        <p:txBody>
          <a:bodyPr lIns="91440" tIns="45720" rIns="91440" bIns="45720" anchor="ctr">
            <a:spAutoFit/>
          </a:bodyPr>
          <a:lstStyle/>
          <a:p>
            <a:pPr algn="ctr">
              <a:defRPr/>
            </a:pPr>
            <a:r>
              <a:rPr lang="es-ES" sz="1100" dirty="0">
                <a:latin typeface="Calibri" pitchFamily="34" charset="0"/>
                <a:ea typeface="Calibri" pitchFamily="34" charset="0"/>
                <a:cs typeface="Times New Roman" pitchFamily="18" charset="0"/>
              </a:rPr>
              <a:t>Fuente: Adaptado de: </a:t>
            </a:r>
            <a:r>
              <a:rPr lang="es-ES" sz="1100" dirty="0" err="1">
                <a:latin typeface="Calibri" pitchFamily="34" charset="0"/>
                <a:ea typeface="Calibri" pitchFamily="34" charset="0"/>
                <a:cs typeface="Times New Roman" pitchFamily="18" charset="0"/>
              </a:rPr>
              <a:t>Ploeg</a:t>
            </a:r>
            <a:r>
              <a:rPr lang="es-ES" sz="1100" dirty="0">
                <a:latin typeface="Calibri" pitchFamily="34" charset="0"/>
                <a:ea typeface="Calibri" pitchFamily="34" charset="0"/>
                <a:cs typeface="Times New Roman" pitchFamily="18" charset="0"/>
              </a:rPr>
              <a:t>, van der y otros, 2012</a:t>
            </a:r>
            <a:endParaRPr lang="es-ES" sz="2400" dirty="0"/>
          </a:p>
        </p:txBody>
      </p:sp>
      <p:sp>
        <p:nvSpPr>
          <p:cNvPr id="47" name="Oval 2">
            <a:extLst>
              <a:ext uri="{FF2B5EF4-FFF2-40B4-BE49-F238E27FC236}">
                <a16:creationId xmlns:a16="http://schemas.microsoft.com/office/drawing/2014/main" id="{7E9603E2-C6BF-4207-8215-019B6D66FEA6}"/>
              </a:ext>
            </a:extLst>
          </p:cNvPr>
          <p:cNvSpPr/>
          <p:nvPr/>
        </p:nvSpPr>
        <p:spPr>
          <a:xfrm>
            <a:off x="4271433" y="1701800"/>
            <a:ext cx="3744384" cy="3454400"/>
          </a:xfrm>
          <a:prstGeom prst="ellipse">
            <a:avLst/>
          </a:prstGeom>
          <a:noFill/>
          <a:ln w="476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sz="2400"/>
          </a:p>
        </p:txBody>
      </p:sp>
      <p:sp>
        <p:nvSpPr>
          <p:cNvPr id="50" name="Text Box 60">
            <a:extLst>
              <a:ext uri="{FF2B5EF4-FFF2-40B4-BE49-F238E27FC236}">
                <a16:creationId xmlns:a16="http://schemas.microsoft.com/office/drawing/2014/main" id="{6A06F36F-FA65-420D-AA37-9BE324E4ACBF}"/>
              </a:ext>
            </a:extLst>
          </p:cNvPr>
          <p:cNvSpPr txBox="1">
            <a:spLocks noChangeArrowheads="1"/>
          </p:cNvSpPr>
          <p:nvPr/>
        </p:nvSpPr>
        <p:spPr bwMode="auto">
          <a:xfrm>
            <a:off x="4847168" y="5446185"/>
            <a:ext cx="1604433" cy="584775"/>
          </a:xfrm>
          <a:prstGeom prst="rect">
            <a:avLst/>
          </a:prstGeom>
          <a:solidFill>
            <a:srgbClr val="FFFF00"/>
          </a:solidFill>
          <a:ln>
            <a:noFill/>
          </a:ln>
          <a:effectLst/>
          <a:extLst>
            <a:ext uri="{909E8E84-426E-40dd-AFC4-6F175D3DCCD1}"/>
            <a:ext uri="{91240B29-F687-4f45-9708-019B960494DF}"/>
            <a:ext uri="{AF507438-7753-43e0-B8FC-AC1667EBCBE1}"/>
          </a:extLst>
        </p:spPr>
        <p:txBody>
          <a:bodyPr>
            <a:spAutoFit/>
          </a:bodyPr>
          <a:lstStyle/>
          <a:p>
            <a:pPr algn="ctr">
              <a:spcBef>
                <a:spcPct val="50000"/>
              </a:spcBef>
              <a:defRPr/>
            </a:pPr>
            <a:r>
              <a:rPr lang="en-US" sz="1600" b="1" dirty="0"/>
              <a:t>TIENDAS MUNDO RURAL</a:t>
            </a:r>
          </a:p>
        </p:txBody>
      </p:sp>
      <p:sp>
        <p:nvSpPr>
          <p:cNvPr id="51" name="TextBox 71">
            <a:extLst>
              <a:ext uri="{FF2B5EF4-FFF2-40B4-BE49-F238E27FC236}">
                <a16:creationId xmlns:a16="http://schemas.microsoft.com/office/drawing/2014/main" id="{9C5AFD54-80D3-46C6-B8ED-D9D103F2B797}"/>
              </a:ext>
            </a:extLst>
          </p:cNvPr>
          <p:cNvSpPr txBox="1"/>
          <p:nvPr/>
        </p:nvSpPr>
        <p:spPr>
          <a:xfrm>
            <a:off x="1621367" y="1606551"/>
            <a:ext cx="1498600" cy="584775"/>
          </a:xfrm>
          <a:prstGeom prst="rect">
            <a:avLst/>
          </a:prstGeom>
          <a:solidFill>
            <a:srgbClr val="FFFF00"/>
          </a:solidFill>
          <a:ln w="12700">
            <a:solidFill>
              <a:schemeClr val="bg1"/>
            </a:solidFill>
          </a:ln>
        </p:spPr>
        <p:txBody>
          <a:bodyPr>
            <a:spAutoFit/>
          </a:bodyPr>
          <a:lstStyle/>
          <a:p>
            <a:pPr algn="ctr">
              <a:defRPr/>
            </a:pPr>
            <a:r>
              <a:rPr lang="en-GB" sz="1600" b="1" dirty="0"/>
              <a:t>COMPRAS PÚBLICAS</a:t>
            </a:r>
          </a:p>
        </p:txBody>
      </p:sp>
      <p:sp>
        <p:nvSpPr>
          <p:cNvPr id="52" name="Text Box 59">
            <a:extLst>
              <a:ext uri="{FF2B5EF4-FFF2-40B4-BE49-F238E27FC236}">
                <a16:creationId xmlns:a16="http://schemas.microsoft.com/office/drawing/2014/main" id="{8A9D6D18-3E40-4FB4-875C-AF35B7912FF0}"/>
              </a:ext>
            </a:extLst>
          </p:cNvPr>
          <p:cNvSpPr txBox="1">
            <a:spLocks noChangeArrowheads="1"/>
          </p:cNvSpPr>
          <p:nvPr/>
        </p:nvSpPr>
        <p:spPr bwMode="auto">
          <a:xfrm>
            <a:off x="8735485" y="3141134"/>
            <a:ext cx="2161116" cy="584775"/>
          </a:xfrm>
          <a:prstGeom prst="rect">
            <a:avLst/>
          </a:prstGeom>
          <a:solidFill>
            <a:srgbClr val="FFFF00"/>
          </a:solidFill>
          <a:ln>
            <a:solidFill>
              <a:schemeClr val="bg1"/>
            </a:solidFill>
          </a:ln>
          <a:effectLst/>
          <a:extLst>
            <a:ext uri="{909E8E84-426E-40dd-AFC4-6F175D3DCCD1}"/>
            <a:ext uri="{91240B29-F687-4f45-9708-019B960494DF}"/>
            <a:ext uri="{AF507438-7753-43e0-B8FC-AC1667EBCBE1}"/>
          </a:extLst>
        </p:spPr>
        <p:txBody>
          <a:bodyPr>
            <a:spAutoFit/>
          </a:bodyPr>
          <a:lstStyle/>
          <a:p>
            <a:pPr algn="ctr">
              <a:spcBef>
                <a:spcPct val="50000"/>
              </a:spcBef>
              <a:defRPr/>
            </a:pPr>
            <a:r>
              <a:rPr lang="en-US" sz="1600" b="1" dirty="0"/>
              <a:t>ENTREGAS A TRAVÉS DE INTERNET</a:t>
            </a:r>
          </a:p>
        </p:txBody>
      </p:sp>
      <p:sp>
        <p:nvSpPr>
          <p:cNvPr id="53" name="TextBox 1">
            <a:extLst>
              <a:ext uri="{FF2B5EF4-FFF2-40B4-BE49-F238E27FC236}">
                <a16:creationId xmlns:a16="http://schemas.microsoft.com/office/drawing/2014/main" id="{0F07AC58-FB49-4E4C-B895-A61E0C28B964}"/>
              </a:ext>
            </a:extLst>
          </p:cNvPr>
          <p:cNvSpPr txBox="1"/>
          <p:nvPr/>
        </p:nvSpPr>
        <p:spPr>
          <a:xfrm>
            <a:off x="4226984" y="988485"/>
            <a:ext cx="2444749" cy="338554"/>
          </a:xfrm>
          <a:prstGeom prst="rect">
            <a:avLst/>
          </a:prstGeom>
          <a:solidFill>
            <a:srgbClr val="FFFF00"/>
          </a:solidFill>
        </p:spPr>
        <p:txBody>
          <a:bodyPr>
            <a:spAutoFit/>
          </a:bodyPr>
          <a:lstStyle/>
          <a:p>
            <a:pPr algn="ctr">
              <a:defRPr/>
            </a:pPr>
            <a:r>
              <a:rPr lang="en-GB" sz="1600" b="1" dirty="0"/>
              <a:t>MERCADOS CAMPESINOS</a:t>
            </a:r>
          </a:p>
        </p:txBody>
      </p:sp>
      <p:sp>
        <p:nvSpPr>
          <p:cNvPr id="55" name="TextBox 71">
            <a:extLst>
              <a:ext uri="{FF2B5EF4-FFF2-40B4-BE49-F238E27FC236}">
                <a16:creationId xmlns:a16="http://schemas.microsoft.com/office/drawing/2014/main" id="{A24E9CB1-A741-496D-8571-59A951E4B0A3}"/>
              </a:ext>
            </a:extLst>
          </p:cNvPr>
          <p:cNvSpPr txBox="1"/>
          <p:nvPr/>
        </p:nvSpPr>
        <p:spPr>
          <a:xfrm>
            <a:off x="1007533" y="2717800"/>
            <a:ext cx="1498600" cy="584775"/>
          </a:xfrm>
          <a:prstGeom prst="rect">
            <a:avLst/>
          </a:prstGeom>
          <a:solidFill>
            <a:srgbClr val="FFFF00"/>
          </a:solidFill>
          <a:ln w="12700">
            <a:solidFill>
              <a:schemeClr val="bg1"/>
            </a:solidFill>
          </a:ln>
        </p:spPr>
        <p:txBody>
          <a:bodyPr>
            <a:spAutoFit/>
          </a:bodyPr>
          <a:lstStyle/>
          <a:p>
            <a:pPr algn="ctr">
              <a:defRPr/>
            </a:pPr>
            <a:r>
              <a:rPr lang="en-GB" sz="1600" b="1" dirty="0"/>
              <a:t>MERCADOS MAYORISTAS</a:t>
            </a:r>
          </a:p>
        </p:txBody>
      </p:sp>
      <p:sp>
        <p:nvSpPr>
          <p:cNvPr id="56" name="TextBox 71">
            <a:extLst>
              <a:ext uri="{FF2B5EF4-FFF2-40B4-BE49-F238E27FC236}">
                <a16:creationId xmlns:a16="http://schemas.microsoft.com/office/drawing/2014/main" id="{6FE5ADC8-B13F-40AE-80B3-15B087AA934B}"/>
              </a:ext>
            </a:extLst>
          </p:cNvPr>
          <p:cNvSpPr txBox="1"/>
          <p:nvPr/>
        </p:nvSpPr>
        <p:spPr>
          <a:xfrm>
            <a:off x="1452034" y="3924301"/>
            <a:ext cx="1667933" cy="338554"/>
          </a:xfrm>
          <a:prstGeom prst="rect">
            <a:avLst/>
          </a:prstGeom>
          <a:solidFill>
            <a:srgbClr val="FFFF00"/>
          </a:solidFill>
          <a:ln w="12700">
            <a:solidFill>
              <a:schemeClr val="bg1"/>
            </a:solidFill>
          </a:ln>
        </p:spPr>
        <p:txBody>
          <a:bodyPr>
            <a:spAutoFit/>
          </a:bodyPr>
          <a:lstStyle/>
          <a:p>
            <a:pPr algn="ctr">
              <a:defRPr/>
            </a:pPr>
            <a:r>
              <a:rPr lang="en-GB" sz="1600" b="1" dirty="0"/>
              <a:t>EXPORTACIONES</a:t>
            </a:r>
          </a:p>
        </p:txBody>
      </p:sp>
      <p:sp>
        <p:nvSpPr>
          <p:cNvPr id="33846" name="Line 51">
            <a:extLst>
              <a:ext uri="{FF2B5EF4-FFF2-40B4-BE49-F238E27FC236}">
                <a16:creationId xmlns:a16="http://schemas.microsoft.com/office/drawing/2014/main" id="{34C50D18-4E19-4A7C-949E-80CDEF9B78AC}"/>
              </a:ext>
            </a:extLst>
          </p:cNvPr>
          <p:cNvSpPr>
            <a:spLocks noChangeShapeType="1"/>
          </p:cNvSpPr>
          <p:nvPr/>
        </p:nvSpPr>
        <p:spPr bwMode="auto">
          <a:xfrm flipH="1">
            <a:off x="3215218" y="1981200"/>
            <a:ext cx="433916" cy="8467"/>
          </a:xfrm>
          <a:prstGeom prst="line">
            <a:avLst/>
          </a:prstGeom>
          <a:noFill/>
          <a:ln w="317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s-CL" sz="2400"/>
          </a:p>
        </p:txBody>
      </p:sp>
      <p:sp>
        <p:nvSpPr>
          <p:cNvPr id="33847" name="Line 51">
            <a:extLst>
              <a:ext uri="{FF2B5EF4-FFF2-40B4-BE49-F238E27FC236}">
                <a16:creationId xmlns:a16="http://schemas.microsoft.com/office/drawing/2014/main" id="{CC9D6E28-B75D-4EAF-8CC5-EA800945500E}"/>
              </a:ext>
            </a:extLst>
          </p:cNvPr>
          <p:cNvSpPr>
            <a:spLocks noChangeShapeType="1"/>
          </p:cNvSpPr>
          <p:nvPr/>
        </p:nvSpPr>
        <p:spPr bwMode="auto">
          <a:xfrm flipH="1">
            <a:off x="2544233" y="3045884"/>
            <a:ext cx="431800" cy="8467"/>
          </a:xfrm>
          <a:prstGeom prst="line">
            <a:avLst/>
          </a:prstGeom>
          <a:noFill/>
          <a:ln w="317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s-CL" sz="2400"/>
          </a:p>
        </p:txBody>
      </p:sp>
      <p:sp>
        <p:nvSpPr>
          <p:cNvPr id="33848" name="Line 51">
            <a:extLst>
              <a:ext uri="{FF2B5EF4-FFF2-40B4-BE49-F238E27FC236}">
                <a16:creationId xmlns:a16="http://schemas.microsoft.com/office/drawing/2014/main" id="{7F427CE7-17BB-4AFC-A755-3995FF218F56}"/>
              </a:ext>
            </a:extLst>
          </p:cNvPr>
          <p:cNvSpPr>
            <a:spLocks noChangeShapeType="1"/>
          </p:cNvSpPr>
          <p:nvPr/>
        </p:nvSpPr>
        <p:spPr bwMode="auto">
          <a:xfrm flipH="1">
            <a:off x="3132668" y="4004734"/>
            <a:ext cx="370417" cy="143933"/>
          </a:xfrm>
          <a:prstGeom prst="line">
            <a:avLst/>
          </a:prstGeom>
          <a:noFill/>
          <a:ln w="317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s-CL" sz="2400"/>
          </a:p>
        </p:txBody>
      </p:sp>
      <p:sp>
        <p:nvSpPr>
          <p:cNvPr id="33849" name="Line 51">
            <a:extLst>
              <a:ext uri="{FF2B5EF4-FFF2-40B4-BE49-F238E27FC236}">
                <a16:creationId xmlns:a16="http://schemas.microsoft.com/office/drawing/2014/main" id="{AD88EAF9-6F65-4C2B-9DB4-A9B9F66D32E8}"/>
              </a:ext>
            </a:extLst>
          </p:cNvPr>
          <p:cNvSpPr>
            <a:spLocks noChangeShapeType="1"/>
          </p:cNvSpPr>
          <p:nvPr/>
        </p:nvSpPr>
        <p:spPr bwMode="auto">
          <a:xfrm flipH="1">
            <a:off x="5135034" y="5014385"/>
            <a:ext cx="2117" cy="393700"/>
          </a:xfrm>
          <a:prstGeom prst="line">
            <a:avLst/>
          </a:prstGeom>
          <a:noFill/>
          <a:ln w="317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s-CL" sz="2400"/>
          </a:p>
        </p:txBody>
      </p:sp>
      <p:sp>
        <p:nvSpPr>
          <p:cNvPr id="33850" name="Line 51">
            <a:extLst>
              <a:ext uri="{FF2B5EF4-FFF2-40B4-BE49-F238E27FC236}">
                <a16:creationId xmlns:a16="http://schemas.microsoft.com/office/drawing/2014/main" id="{22288438-52D8-4C08-A3D4-5839E2C46179}"/>
              </a:ext>
            </a:extLst>
          </p:cNvPr>
          <p:cNvSpPr>
            <a:spLocks noChangeShapeType="1"/>
          </p:cNvSpPr>
          <p:nvPr/>
        </p:nvSpPr>
        <p:spPr bwMode="auto">
          <a:xfrm>
            <a:off x="8206318" y="3405717"/>
            <a:ext cx="385233" cy="23283"/>
          </a:xfrm>
          <a:prstGeom prst="line">
            <a:avLst/>
          </a:prstGeom>
          <a:noFill/>
          <a:ln w="317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s-CL" sz="2400"/>
          </a:p>
        </p:txBody>
      </p:sp>
      <p:sp>
        <p:nvSpPr>
          <p:cNvPr id="33851" name="Line 51">
            <a:extLst>
              <a:ext uri="{FF2B5EF4-FFF2-40B4-BE49-F238E27FC236}">
                <a16:creationId xmlns:a16="http://schemas.microsoft.com/office/drawing/2014/main" id="{2A19F6F0-F8E5-4D38-B962-2AFD97D1FAE9}"/>
              </a:ext>
            </a:extLst>
          </p:cNvPr>
          <p:cNvSpPr>
            <a:spLocks noChangeShapeType="1"/>
          </p:cNvSpPr>
          <p:nvPr/>
        </p:nvSpPr>
        <p:spPr bwMode="auto">
          <a:xfrm flipH="1" flipV="1">
            <a:off x="5262034" y="1426634"/>
            <a:ext cx="65617" cy="275167"/>
          </a:xfrm>
          <a:prstGeom prst="line">
            <a:avLst/>
          </a:prstGeom>
          <a:noFill/>
          <a:ln w="317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s-CL" sz="2400"/>
          </a:p>
        </p:txBody>
      </p:sp>
    </p:spTree>
  </p:cSld>
  <p:clrMapOvr>
    <a:masterClrMapping/>
  </p:clrMapOvr>
  <p:transition spd="slow"/>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8E9232CD-B7D8-4FA3-83A9-63B631E9605A}"/>
              </a:ext>
            </a:extLst>
          </p:cNvPr>
          <p:cNvPicPr>
            <a:picLocks noChangeAspect="1"/>
          </p:cNvPicPr>
          <p:nvPr/>
        </p:nvPicPr>
        <p:blipFill rotWithShape="1">
          <a:blip r:embed="rId3"/>
          <a:srcRect r="6564" b="-1"/>
          <a:stretch/>
        </p:blipFill>
        <p:spPr>
          <a:xfrm>
            <a:off x="4269873" y="967151"/>
            <a:ext cx="3458214" cy="3147650"/>
          </a:xfrm>
          <a:prstGeom prst="rect">
            <a:avLst/>
          </a:prstGeom>
        </p:spPr>
      </p:pic>
      <p:sp>
        <p:nvSpPr>
          <p:cNvPr id="3" name="Rectángulo 2">
            <a:extLst>
              <a:ext uri="{FF2B5EF4-FFF2-40B4-BE49-F238E27FC236}">
                <a16:creationId xmlns:a16="http://schemas.microsoft.com/office/drawing/2014/main" id="{A9AC0C12-FC34-47EA-A12D-A807B9911876}"/>
              </a:ext>
            </a:extLst>
          </p:cNvPr>
          <p:cNvSpPr/>
          <p:nvPr/>
        </p:nvSpPr>
        <p:spPr>
          <a:xfrm>
            <a:off x="1113692" y="2893565"/>
            <a:ext cx="3476625" cy="595932"/>
          </a:xfrm>
          <a:prstGeom prst="rect">
            <a:avLst/>
          </a:prstGeom>
        </p:spPr>
        <p:txBody>
          <a:bodyPr wrap="square">
            <a:spAutoFit/>
          </a:bodyPr>
          <a:lstStyle/>
          <a:p>
            <a:pPr marL="342900" indent="-342900" algn="just">
              <a:lnSpc>
                <a:spcPct val="107000"/>
              </a:lnSpc>
              <a:spcAft>
                <a:spcPts val="800"/>
              </a:spcAft>
              <a:buFont typeface="Arial" panose="020B0604020202020204" pitchFamily="34" charset="0"/>
              <a:buChar char="•"/>
            </a:pPr>
            <a:endParaRPr lang="es-CL" sz="3200" dirty="0">
              <a:latin typeface="Calibri" panose="020F0502020204030204" pitchFamily="34" charset="0"/>
              <a:ea typeface="Calibri" panose="020F0502020204030204" pitchFamily="34" charset="0"/>
              <a:cs typeface="Times New Roman" panose="02020603050405020304" pitchFamily="18" charset="0"/>
            </a:endParaRPr>
          </a:p>
        </p:txBody>
      </p:sp>
      <p:sp>
        <p:nvSpPr>
          <p:cNvPr id="4" name="Rectángulo 3">
            <a:extLst>
              <a:ext uri="{FF2B5EF4-FFF2-40B4-BE49-F238E27FC236}">
                <a16:creationId xmlns:a16="http://schemas.microsoft.com/office/drawing/2014/main" id="{72031321-AAB4-49C8-A882-A1EC6BF413A6}"/>
              </a:ext>
            </a:extLst>
          </p:cNvPr>
          <p:cNvSpPr/>
          <p:nvPr/>
        </p:nvSpPr>
        <p:spPr>
          <a:xfrm>
            <a:off x="8371692" y="676979"/>
            <a:ext cx="3182987" cy="1077218"/>
          </a:xfrm>
          <a:prstGeom prst="rect">
            <a:avLst/>
          </a:prstGeom>
        </p:spPr>
        <p:txBody>
          <a:bodyPr wrap="none">
            <a:spAutoFit/>
          </a:bodyPr>
          <a:lstStyle/>
          <a:p>
            <a:pPr algn="ctr">
              <a:defRPr/>
            </a:pPr>
            <a:r>
              <a:rPr lang="es-ES_tradnl" sz="3200" b="1" dirty="0">
                <a:solidFill>
                  <a:srgbClr val="C00000"/>
                </a:solidFill>
              </a:rPr>
              <a:t>Preparar la oferta</a:t>
            </a:r>
          </a:p>
          <a:p>
            <a:pPr algn="ctr">
              <a:defRPr/>
            </a:pPr>
            <a:endParaRPr lang="es-ES" sz="3200" b="1" dirty="0">
              <a:solidFill>
                <a:srgbClr val="C00000"/>
              </a:solidFill>
            </a:endParaRPr>
          </a:p>
        </p:txBody>
      </p:sp>
      <p:cxnSp>
        <p:nvCxnSpPr>
          <p:cNvPr id="7" name="Straight Connector 4">
            <a:extLst>
              <a:ext uri="{FF2B5EF4-FFF2-40B4-BE49-F238E27FC236}">
                <a16:creationId xmlns:a16="http://schemas.microsoft.com/office/drawing/2014/main" id="{938D1698-4066-4A3F-943F-E2EA6D2ADCAB}"/>
              </a:ext>
            </a:extLst>
          </p:cNvPr>
          <p:cNvCxnSpPr>
            <a:cxnSpLocks/>
          </p:cNvCxnSpPr>
          <p:nvPr/>
        </p:nvCxnSpPr>
        <p:spPr>
          <a:xfrm>
            <a:off x="8510954" y="1375547"/>
            <a:ext cx="2936631" cy="0"/>
          </a:xfrm>
          <a:prstGeom prst="line">
            <a:avLst/>
          </a:prstGeom>
          <a:ln w="57150">
            <a:solidFill>
              <a:srgbClr val="C00000"/>
            </a:solidFill>
          </a:ln>
        </p:spPr>
        <p:style>
          <a:lnRef idx="1">
            <a:schemeClr val="dk1"/>
          </a:lnRef>
          <a:fillRef idx="0">
            <a:schemeClr val="dk1"/>
          </a:fillRef>
          <a:effectRef idx="0">
            <a:schemeClr val="dk1"/>
          </a:effectRef>
          <a:fontRef idx="minor">
            <a:schemeClr val="tx1"/>
          </a:fontRef>
        </p:style>
      </p:cxnSp>
      <p:sp>
        <p:nvSpPr>
          <p:cNvPr id="5" name="Rectángulo 4">
            <a:extLst>
              <a:ext uri="{FF2B5EF4-FFF2-40B4-BE49-F238E27FC236}">
                <a16:creationId xmlns:a16="http://schemas.microsoft.com/office/drawing/2014/main" id="{7495DCE7-1848-488D-8E88-727CC421A569}"/>
              </a:ext>
            </a:extLst>
          </p:cNvPr>
          <p:cNvSpPr/>
          <p:nvPr/>
        </p:nvSpPr>
        <p:spPr>
          <a:xfrm>
            <a:off x="8387862" y="1731796"/>
            <a:ext cx="3112478" cy="2862322"/>
          </a:xfrm>
          <a:prstGeom prst="rect">
            <a:avLst/>
          </a:prstGeom>
          <a:solidFill>
            <a:schemeClr val="accent2">
              <a:lumMod val="60000"/>
              <a:lumOff val="40000"/>
            </a:schemeClr>
          </a:solidFill>
        </p:spPr>
        <p:txBody>
          <a:bodyPr wrap="square">
            <a:spAutoFit/>
          </a:bodyPr>
          <a:lstStyle/>
          <a:p>
            <a:pPr marL="342900" indent="-342900">
              <a:buFont typeface="Arial" panose="020B0604020202020204" pitchFamily="34" charset="0"/>
              <a:buChar char="•"/>
            </a:pPr>
            <a:r>
              <a:rPr lang="es-ES_tradnl" sz="2000" b="1" dirty="0"/>
              <a:t>PRODUCTIVIDAD</a:t>
            </a:r>
          </a:p>
          <a:p>
            <a:pPr marL="342900" indent="-342900">
              <a:buFont typeface="Arial" panose="020B0604020202020204" pitchFamily="34" charset="0"/>
              <a:buChar char="•"/>
            </a:pPr>
            <a:endParaRPr lang="es-ES_tradnl" sz="2000" b="1" dirty="0"/>
          </a:p>
          <a:p>
            <a:pPr marL="342900" indent="-342900">
              <a:buFont typeface="Arial" panose="020B0604020202020204" pitchFamily="34" charset="0"/>
              <a:buChar char="•"/>
            </a:pPr>
            <a:r>
              <a:rPr lang="es-ES_tradnl" sz="2000" b="1" dirty="0"/>
              <a:t>CALIDAD</a:t>
            </a:r>
          </a:p>
          <a:p>
            <a:pPr marL="342900" indent="-342900">
              <a:buFont typeface="Arial" panose="020B0604020202020204" pitchFamily="34" charset="0"/>
              <a:buChar char="•"/>
            </a:pPr>
            <a:endParaRPr lang="es-ES_tradnl" sz="2000" b="1" dirty="0"/>
          </a:p>
          <a:p>
            <a:pPr marL="342900" indent="-342900">
              <a:buFont typeface="Arial" panose="020B0604020202020204" pitchFamily="34" charset="0"/>
              <a:buChar char="•"/>
            </a:pPr>
            <a:r>
              <a:rPr lang="es-ES_tradnl" sz="2000" b="1" dirty="0"/>
              <a:t>OPORTUNIDAD</a:t>
            </a:r>
          </a:p>
          <a:p>
            <a:pPr marL="342900" indent="-342900">
              <a:buFont typeface="Arial" panose="020B0604020202020204" pitchFamily="34" charset="0"/>
              <a:buChar char="•"/>
            </a:pPr>
            <a:endParaRPr lang="es-ES_tradnl" sz="2000" b="1" dirty="0"/>
          </a:p>
          <a:p>
            <a:pPr marL="342900" indent="-342900">
              <a:buFont typeface="Arial" panose="020B0604020202020204" pitchFamily="34" charset="0"/>
              <a:buChar char="•"/>
            </a:pPr>
            <a:r>
              <a:rPr lang="es-ES_tradnl" sz="2000" b="1" dirty="0"/>
              <a:t>DISEÑO </a:t>
            </a:r>
          </a:p>
          <a:p>
            <a:pPr marL="342900" indent="-342900">
              <a:buFont typeface="Arial" panose="020B0604020202020204" pitchFamily="34" charset="0"/>
              <a:buChar char="•"/>
            </a:pPr>
            <a:endParaRPr lang="es-ES_tradnl" sz="2000" b="1" dirty="0"/>
          </a:p>
          <a:p>
            <a:pPr marL="342900" indent="-342900">
              <a:buFont typeface="Arial" panose="020B0604020202020204" pitchFamily="34" charset="0"/>
              <a:buChar char="•"/>
            </a:pPr>
            <a:r>
              <a:rPr lang="es-ES_tradnl" sz="2000" b="1" dirty="0"/>
              <a:t>MARKETING</a:t>
            </a:r>
            <a:endParaRPr lang="es-CL" sz="2200" dirty="0"/>
          </a:p>
        </p:txBody>
      </p:sp>
      <p:pic>
        <p:nvPicPr>
          <p:cNvPr id="8" name="Picture 12" descr="FIESTA DE LA CASTAÑA COMUNA EL CARMEN... &quot; PASEO ARAUCO CHILLAN-CHILE &quot; |  &quot;Mi Blog&quot;... Blog Cultural y Social.">
            <a:extLst>
              <a:ext uri="{FF2B5EF4-FFF2-40B4-BE49-F238E27FC236}">
                <a16:creationId xmlns:a16="http://schemas.microsoft.com/office/drawing/2014/main" id="{127E562A-C298-4195-B2BD-6E0572004505}"/>
              </a:ext>
            </a:extLst>
          </p:cNvPr>
          <p:cNvPicPr>
            <a:picLocks noChangeAspect="1" noChangeArrowheads="1"/>
          </p:cNvPicPr>
          <p:nvPr/>
        </p:nvPicPr>
        <p:blipFill rotWithShape="1">
          <a:blip r:embed="rId4" cstate="print">
            <a:alphaModFix/>
            <a:extLst>
              <a:ext uri="{28A0092B-C50C-407E-A947-70E740481C1C}">
                <a14:useLocalDpi xmlns:a14="http://schemas.microsoft.com/office/drawing/2010/main" val="0"/>
              </a:ext>
            </a:extLst>
          </a:blip>
          <a:srcRect t="17229" r="-1" b="18556"/>
          <a:stretch/>
        </p:blipFill>
        <p:spPr bwMode="auto">
          <a:xfrm>
            <a:off x="6737277" y="5463509"/>
            <a:ext cx="2236732" cy="107721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El Carmen celebró su Gran Fiesta de la Castaña 2019 - YouTube">
            <a:extLst>
              <a:ext uri="{FF2B5EF4-FFF2-40B4-BE49-F238E27FC236}">
                <a16:creationId xmlns:a16="http://schemas.microsoft.com/office/drawing/2014/main" id="{4135FAA0-3B19-49A2-A029-1D4FA90626EF}"/>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10814" r="-1" b="15307"/>
          <a:stretch/>
        </p:blipFill>
        <p:spPr bwMode="auto">
          <a:xfrm>
            <a:off x="9690706" y="5474879"/>
            <a:ext cx="2305892" cy="1065848"/>
          </a:xfrm>
          <a:prstGeom prst="rect">
            <a:avLst/>
          </a:prstGeom>
          <a:noFill/>
          <a:extLst>
            <a:ext uri="{909E8E84-426E-40DD-AFC4-6F175D3DCCD1}">
              <a14:hiddenFill xmlns:a14="http://schemas.microsoft.com/office/drawing/2010/main">
                <a:solidFill>
                  <a:srgbClr val="FFFFFF"/>
                </a:solidFill>
              </a14:hiddenFill>
            </a:ext>
          </a:extLst>
        </p:spPr>
      </p:pic>
      <p:sp>
        <p:nvSpPr>
          <p:cNvPr id="2" name="Flecha: a la derecha 1">
            <a:extLst>
              <a:ext uri="{FF2B5EF4-FFF2-40B4-BE49-F238E27FC236}">
                <a16:creationId xmlns:a16="http://schemas.microsoft.com/office/drawing/2014/main" id="{D88C67C7-7551-4A91-AE02-D089B1C60236}"/>
              </a:ext>
            </a:extLst>
          </p:cNvPr>
          <p:cNvSpPr/>
          <p:nvPr/>
        </p:nvSpPr>
        <p:spPr>
          <a:xfrm>
            <a:off x="9141406" y="5653479"/>
            <a:ext cx="359650" cy="484632"/>
          </a:xfrm>
          <a:prstGeom prst="rightArrow">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pic>
        <p:nvPicPr>
          <p:cNvPr id="10" name="Picture 6">
            <a:extLst>
              <a:ext uri="{FF2B5EF4-FFF2-40B4-BE49-F238E27FC236}">
                <a16:creationId xmlns:a16="http://schemas.microsoft.com/office/drawing/2014/main" id="{62FED22C-4040-42E4-B803-994D60C8C7D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1095" y="967151"/>
            <a:ext cx="3990110" cy="31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1">
            <a:extLst>
              <a:ext uri="{FF2B5EF4-FFF2-40B4-BE49-F238E27FC236}">
                <a16:creationId xmlns:a16="http://schemas.microsoft.com/office/drawing/2014/main" id="{14039CDE-F29D-4653-B725-1848BAF1203A}"/>
              </a:ext>
            </a:extLst>
          </p:cNvPr>
          <p:cNvSpPr>
            <a:spLocks noChangeArrowheads="1"/>
          </p:cNvSpPr>
          <p:nvPr/>
        </p:nvSpPr>
        <p:spPr bwMode="auto">
          <a:xfrm>
            <a:off x="125925" y="4541839"/>
            <a:ext cx="6368947" cy="9787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69850">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lnSpc>
                <a:spcPct val="90000"/>
              </a:lnSpc>
            </a:pPr>
            <a:r>
              <a:rPr lang="fr-FR" altLang="fr-FR" sz="1600" b="1" dirty="0">
                <a:solidFill>
                  <a:srgbClr val="FF0000"/>
                </a:solidFill>
                <a:latin typeface="Calibri" panose="020F0502020204030204" pitchFamily="34" charset="0"/>
              </a:rPr>
              <a:t>“CHILE, SUEÑOS DE CAMPO”: EJECUTADO POR INDAP E INACAP, EN DONDE 54 ESTUDIANTES EN PRÁCTICA DE SEGUNDO AÑO DISEÑARON ETIQUETAS PARA PRODUCTOS PROCESADOS, MONITOREADOS POR SUS PROFESORES. EXPOSICIÓN DE FIN DE CICLO.</a:t>
            </a:r>
            <a:endParaRPr lang="fr-FR" altLang="fr-FR" sz="1600" dirty="0">
              <a:solidFill>
                <a:srgbClr val="FF0000"/>
              </a:solidFill>
            </a:endParaRPr>
          </a:p>
        </p:txBody>
      </p:sp>
    </p:spTree>
    <p:extLst>
      <p:ext uri="{BB962C8B-B14F-4D97-AF65-F5344CB8AC3E}">
        <p14:creationId xmlns:p14="http://schemas.microsoft.com/office/powerpoint/2010/main" val="8392392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agen 10"/>
          <p:cNvPicPr>
            <a:picLocks noChangeAspect="1"/>
          </p:cNvPicPr>
          <p:nvPr/>
        </p:nvPicPr>
        <p:blipFill>
          <a:blip r:embed="rId3"/>
          <a:stretch>
            <a:fillRect/>
          </a:stretch>
        </p:blipFill>
        <p:spPr>
          <a:xfrm>
            <a:off x="372376" y="334106"/>
            <a:ext cx="4860063" cy="2674171"/>
          </a:xfrm>
          <a:prstGeom prst="rect">
            <a:avLst/>
          </a:prstGeom>
        </p:spPr>
      </p:pic>
      <p:pic>
        <p:nvPicPr>
          <p:cNvPr id="8194" name="Picture 2" descr="Ocho ferias ecológicas que no te puedes perder en Lima | FOTOS | VAMOS | EL  COMERCIO PERÚ">
            <a:extLst>
              <a:ext uri="{FF2B5EF4-FFF2-40B4-BE49-F238E27FC236}">
                <a16:creationId xmlns:a16="http://schemas.microsoft.com/office/drawing/2014/main" id="{367D1359-25D7-4D95-9906-B3C4D689CA3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3532" y="3604848"/>
            <a:ext cx="4933209" cy="2674169"/>
          </a:xfrm>
          <a:prstGeom prst="rect">
            <a:avLst/>
          </a:prstGeom>
          <a:noFill/>
          <a:extLst>
            <a:ext uri="{909E8E84-426E-40DD-AFC4-6F175D3DCCD1}">
              <a14:hiddenFill xmlns:a14="http://schemas.microsoft.com/office/drawing/2010/main">
                <a:solidFill>
                  <a:srgbClr val="FFFFFF"/>
                </a:solidFill>
              </a14:hiddenFill>
            </a:ext>
          </a:extLst>
        </p:spPr>
      </p:pic>
      <p:sp>
        <p:nvSpPr>
          <p:cNvPr id="15" name="Rectángulo 14">
            <a:extLst>
              <a:ext uri="{FF2B5EF4-FFF2-40B4-BE49-F238E27FC236}">
                <a16:creationId xmlns:a16="http://schemas.microsoft.com/office/drawing/2014/main" id="{313DF8FB-1358-488D-8C85-6D522C02C4B7}"/>
              </a:ext>
            </a:extLst>
          </p:cNvPr>
          <p:cNvSpPr/>
          <p:nvPr/>
        </p:nvSpPr>
        <p:spPr>
          <a:xfrm>
            <a:off x="363422" y="6409967"/>
            <a:ext cx="4860063" cy="276999"/>
          </a:xfrm>
          <a:prstGeom prst="rect">
            <a:avLst/>
          </a:prstGeom>
          <a:solidFill>
            <a:schemeClr val="accent4">
              <a:lumMod val="20000"/>
              <a:lumOff val="80000"/>
            </a:schemeClr>
          </a:solidFill>
        </p:spPr>
        <p:txBody>
          <a:bodyPr wrap="square">
            <a:spAutoFit/>
          </a:bodyPr>
          <a:lstStyle/>
          <a:p>
            <a:pPr algn="ctr"/>
            <a:r>
              <a:rPr lang="es-ES" sz="1200" b="1" dirty="0">
                <a:latin typeface="Calibri Light" panose="020F0302020204030204" pitchFamily="34" charset="0"/>
                <a:ea typeface="Times New Roman" panose="02020603050405020304" pitchFamily="18" charset="0"/>
                <a:cs typeface="Calibri Light" panose="020F0302020204030204" pitchFamily="34" charset="0"/>
              </a:rPr>
              <a:t>PERÚ: AGROFERIAS EN LIMA </a:t>
            </a:r>
          </a:p>
        </p:txBody>
      </p:sp>
      <p:sp>
        <p:nvSpPr>
          <p:cNvPr id="16" name="Rectángulo 15">
            <a:extLst>
              <a:ext uri="{FF2B5EF4-FFF2-40B4-BE49-F238E27FC236}">
                <a16:creationId xmlns:a16="http://schemas.microsoft.com/office/drawing/2014/main" id="{EAE8DF6A-DEED-400D-8F2B-2A2A25F3DFEF}"/>
              </a:ext>
            </a:extLst>
          </p:cNvPr>
          <p:cNvSpPr/>
          <p:nvPr/>
        </p:nvSpPr>
        <p:spPr>
          <a:xfrm>
            <a:off x="369281" y="3057169"/>
            <a:ext cx="4860063" cy="461665"/>
          </a:xfrm>
          <a:prstGeom prst="rect">
            <a:avLst/>
          </a:prstGeom>
          <a:solidFill>
            <a:schemeClr val="accent4">
              <a:lumMod val="20000"/>
              <a:lumOff val="80000"/>
            </a:schemeClr>
          </a:solidFill>
        </p:spPr>
        <p:txBody>
          <a:bodyPr wrap="square">
            <a:spAutoFit/>
          </a:bodyPr>
          <a:lstStyle/>
          <a:p>
            <a:pPr algn="ctr"/>
            <a:r>
              <a:rPr lang="es-ES" sz="1200" b="1" dirty="0">
                <a:latin typeface="Calibri Light" panose="020F0302020204030204" pitchFamily="34" charset="0"/>
                <a:ea typeface="Times New Roman" panose="02020603050405020304" pitchFamily="18" charset="0"/>
                <a:cs typeface="Calibri Light" panose="020F0302020204030204" pitchFamily="34" charset="0"/>
              </a:rPr>
              <a:t>CHILE: PRODUCTORES QUE PARTICIPAN EN MERCADOS CAMPESINOS SE CAPACITAN EN MANEJO DEL COVID-19</a:t>
            </a:r>
          </a:p>
        </p:txBody>
      </p:sp>
      <p:pic>
        <p:nvPicPr>
          <p:cNvPr id="18" name="Picture 2" descr="domani09-30">
            <a:extLst>
              <a:ext uri="{FF2B5EF4-FFF2-40B4-BE49-F238E27FC236}">
                <a16:creationId xmlns:a16="http://schemas.microsoft.com/office/drawing/2014/main" id="{07B83D2B-6398-48DA-B1FD-E88815A52A8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14528" y="298936"/>
            <a:ext cx="1195104" cy="845375"/>
          </a:xfrm>
          <a:prstGeom prst="rect">
            <a:avLst/>
          </a:prstGeom>
          <a:solidFill>
            <a:srgbClr val="92D050"/>
          </a:solidFill>
          <a:ln w="9525">
            <a:solidFill>
              <a:srgbClr val="FF0000"/>
            </a:solidFill>
            <a:miter lim="800000"/>
            <a:headEnd/>
            <a:tailEnd/>
          </a:ln>
        </p:spPr>
      </p:pic>
      <p:cxnSp>
        <p:nvCxnSpPr>
          <p:cNvPr id="19" name="Straight Connector 4">
            <a:extLst>
              <a:ext uri="{FF2B5EF4-FFF2-40B4-BE49-F238E27FC236}">
                <a16:creationId xmlns:a16="http://schemas.microsoft.com/office/drawing/2014/main" id="{FC83F38E-E792-4F5E-AB3C-3E3EDADED7AA}"/>
              </a:ext>
            </a:extLst>
          </p:cNvPr>
          <p:cNvCxnSpPr>
            <a:cxnSpLocks/>
          </p:cNvCxnSpPr>
          <p:nvPr/>
        </p:nvCxnSpPr>
        <p:spPr>
          <a:xfrm>
            <a:off x="5900678" y="1222209"/>
            <a:ext cx="4771832" cy="0"/>
          </a:xfrm>
          <a:prstGeom prst="line">
            <a:avLst/>
          </a:prstGeom>
          <a:ln w="57150">
            <a:solidFill>
              <a:srgbClr val="C00000"/>
            </a:solidFill>
          </a:ln>
        </p:spPr>
        <p:style>
          <a:lnRef idx="1">
            <a:schemeClr val="dk1"/>
          </a:lnRef>
          <a:fillRef idx="0">
            <a:schemeClr val="dk1"/>
          </a:fillRef>
          <a:effectRef idx="0">
            <a:schemeClr val="dk1"/>
          </a:effectRef>
          <a:fontRef idx="minor">
            <a:schemeClr val="tx1"/>
          </a:fontRef>
        </p:style>
      </p:cxnSp>
      <p:sp>
        <p:nvSpPr>
          <p:cNvPr id="20" name="Rectángulo 19">
            <a:extLst>
              <a:ext uri="{FF2B5EF4-FFF2-40B4-BE49-F238E27FC236}">
                <a16:creationId xmlns:a16="http://schemas.microsoft.com/office/drawing/2014/main" id="{F8856B26-7447-4DB5-B3C0-D32E7DA23B0B}"/>
              </a:ext>
            </a:extLst>
          </p:cNvPr>
          <p:cNvSpPr/>
          <p:nvPr/>
        </p:nvSpPr>
        <p:spPr>
          <a:xfrm>
            <a:off x="5848966" y="145758"/>
            <a:ext cx="4860064" cy="892552"/>
          </a:xfrm>
          <a:prstGeom prst="rect">
            <a:avLst/>
          </a:prstGeom>
        </p:spPr>
        <p:txBody>
          <a:bodyPr wrap="square">
            <a:spAutoFit/>
          </a:bodyPr>
          <a:lstStyle/>
          <a:p>
            <a:pPr algn="ctr">
              <a:defRPr/>
            </a:pPr>
            <a:r>
              <a:rPr lang="es-ES_tradnl" sz="3200" b="1" dirty="0">
                <a:solidFill>
                  <a:srgbClr val="C00000"/>
                </a:solidFill>
              </a:rPr>
              <a:t>Abrir canales presenciales </a:t>
            </a:r>
            <a:r>
              <a:rPr lang="es-ES_tradnl" sz="2000" b="1" dirty="0">
                <a:solidFill>
                  <a:srgbClr val="C00000"/>
                </a:solidFill>
              </a:rPr>
              <a:t>(espacios de mercado; </a:t>
            </a:r>
            <a:r>
              <a:rPr lang="es-ES_tradnl" sz="2000" b="1" dirty="0" err="1">
                <a:solidFill>
                  <a:srgbClr val="C00000"/>
                </a:solidFill>
              </a:rPr>
              <a:t>marketplace</a:t>
            </a:r>
            <a:r>
              <a:rPr lang="es-ES_tradnl" sz="2000" b="1" dirty="0">
                <a:solidFill>
                  <a:srgbClr val="C00000"/>
                </a:solidFill>
              </a:rPr>
              <a:t>)</a:t>
            </a:r>
            <a:r>
              <a:rPr lang="es-419" sz="2000" b="1" dirty="0">
                <a:solidFill>
                  <a:srgbClr val="C00000"/>
                </a:solidFill>
              </a:rPr>
              <a:t> </a:t>
            </a:r>
            <a:endParaRPr lang="es-ES" sz="3200" b="1" dirty="0">
              <a:solidFill>
                <a:srgbClr val="C00000"/>
              </a:solidFill>
            </a:endParaRPr>
          </a:p>
        </p:txBody>
      </p:sp>
      <p:sp>
        <p:nvSpPr>
          <p:cNvPr id="23" name="2 Marcador de contenido">
            <a:extLst>
              <a:ext uri="{FF2B5EF4-FFF2-40B4-BE49-F238E27FC236}">
                <a16:creationId xmlns:a16="http://schemas.microsoft.com/office/drawing/2014/main" id="{365CD71C-2366-432F-8E46-F80B4FAA7D43}"/>
              </a:ext>
            </a:extLst>
          </p:cNvPr>
          <p:cNvSpPr txBox="1">
            <a:spLocks/>
          </p:cNvSpPr>
          <p:nvPr/>
        </p:nvSpPr>
        <p:spPr bwMode="auto">
          <a:xfrm>
            <a:off x="5433647" y="1406109"/>
            <a:ext cx="3253154" cy="5267625"/>
          </a:xfrm>
          <a:prstGeom prst="rect">
            <a:avLst/>
          </a:prstGeom>
          <a:solidFill>
            <a:schemeClr val="accent2">
              <a:lumMod val="20000"/>
              <a:lumOff val="80000"/>
            </a:schemeClr>
          </a:solidFill>
          <a:ln>
            <a:noFill/>
          </a:ln>
        </p:spPr>
        <p:txBody>
          <a:bodyPr/>
          <a:lstStyle>
            <a:lvl1pPr>
              <a:spcBef>
                <a:spcPct val="20000"/>
              </a:spcBef>
              <a:buFont typeface="Arial" panose="020B0604020202020204" pitchFamily="34" charset="0"/>
              <a:buChar char="•"/>
              <a:defRPr sz="24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1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15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15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15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15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15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1500">
                <a:solidFill>
                  <a:schemeClr val="tx1"/>
                </a:solidFill>
                <a:latin typeface="Calibri" panose="020F0502020204030204" pitchFamily="34" charset="0"/>
              </a:defRPr>
            </a:lvl9pPr>
          </a:lstStyle>
          <a:p>
            <a:pPr algn="ctr" eaLnBrk="1" hangingPunct="1">
              <a:buFont typeface="Arial" panose="020B0604020202020204" pitchFamily="34" charset="0"/>
              <a:buNone/>
              <a:defRPr/>
            </a:pPr>
            <a:endParaRPr lang="es-CL" altLang="es-CL" sz="700" dirty="0">
              <a:solidFill>
                <a:schemeClr val="bg1"/>
              </a:solidFill>
            </a:endParaRPr>
          </a:p>
          <a:p>
            <a:pPr marL="342900" indent="-342900">
              <a:defRPr/>
            </a:pPr>
            <a:r>
              <a:rPr lang="es-CL" altLang="es-CL" sz="1400" dirty="0">
                <a:cs typeface="Calibri" panose="020F0502020204030204" pitchFamily="34" charset="0"/>
              </a:rPr>
              <a:t>Mercado presenciales:   Costo de entre ~ US 1.000 a 5.000 </a:t>
            </a:r>
          </a:p>
          <a:p>
            <a:pPr marL="342900" indent="-342900">
              <a:defRPr/>
            </a:pPr>
            <a:r>
              <a:rPr lang="es-CL" sz="1400" dirty="0">
                <a:cs typeface="Calibri" panose="020F0502020204030204" pitchFamily="34" charset="0"/>
              </a:rPr>
              <a:t>Bajo escalamiento productivo: apícola; pecuario; flores, hierbas medicinales, estimulantes y especies; frutas y/o hortalizas; vinos y/o licores; turismo y/o artesanías; alimentos procesados </a:t>
            </a:r>
          </a:p>
          <a:p>
            <a:pPr marL="342900" indent="-342900" eaLnBrk="1" hangingPunct="1">
              <a:defRPr/>
            </a:pPr>
            <a:r>
              <a:rPr lang="es-CL" altLang="es-CL" sz="1400" dirty="0">
                <a:cs typeface="Calibri" panose="020F0502020204030204" pitchFamily="34" charset="0"/>
              </a:rPr>
              <a:t>Relativamente fáciles de gestionar</a:t>
            </a:r>
          </a:p>
          <a:p>
            <a:pPr marL="342900" indent="-342900">
              <a:defRPr/>
            </a:pPr>
            <a:r>
              <a:rPr lang="es-CL" altLang="es-CL" sz="1400" dirty="0">
                <a:cs typeface="Calibri" panose="020F0502020204030204" pitchFamily="34" charset="0"/>
              </a:rPr>
              <a:t>Estudio en Chile de FIA-PRODEMU, 2021:   (1.064 encuestas)</a:t>
            </a:r>
          </a:p>
          <a:p>
            <a:pPr>
              <a:buNone/>
              <a:defRPr/>
            </a:pPr>
            <a:endParaRPr lang="es-CL" altLang="es-CL" sz="1000" dirty="0">
              <a:cs typeface="Calibri" panose="020F0502020204030204" pitchFamily="34" charset="0"/>
            </a:endParaRPr>
          </a:p>
          <a:p>
            <a:pPr marL="633413" lvl="1" indent="-280988">
              <a:buFont typeface="Wingdings" panose="05000000000000000000" pitchFamily="2" charset="2"/>
              <a:buChar char="§"/>
              <a:defRPr/>
            </a:pPr>
            <a:r>
              <a:rPr lang="es-CL" altLang="es-CL" sz="1400" dirty="0">
                <a:cs typeface="Calibri" panose="020F0502020204030204" pitchFamily="34" charset="0"/>
              </a:rPr>
              <a:t>Presencia mayoritaria de mujeres (76,5%)   </a:t>
            </a:r>
          </a:p>
          <a:p>
            <a:pPr marL="633413" lvl="1" indent="-280988">
              <a:buFont typeface="Wingdings" panose="05000000000000000000" pitchFamily="2" charset="2"/>
              <a:buChar char="§"/>
              <a:defRPr/>
            </a:pPr>
            <a:r>
              <a:rPr lang="es-CL" altLang="es-CL" sz="1400" dirty="0">
                <a:cs typeface="Calibri" panose="020F0502020204030204" pitchFamily="34" charset="0"/>
              </a:rPr>
              <a:t>65,1 % hace ventas por internet </a:t>
            </a:r>
          </a:p>
          <a:p>
            <a:pPr marL="633413" lvl="1" indent="-280988">
              <a:buFont typeface="Wingdings" panose="05000000000000000000" pitchFamily="2" charset="2"/>
              <a:buChar char="§"/>
              <a:defRPr/>
            </a:pPr>
            <a:r>
              <a:rPr lang="es-CL" altLang="es-CL" sz="1400" dirty="0">
                <a:cs typeface="Calibri" panose="020F0502020204030204" pitchFamily="34" charset="0"/>
              </a:rPr>
              <a:t>Resultados: </a:t>
            </a:r>
          </a:p>
          <a:p>
            <a:pPr marL="352425" lvl="1" indent="0">
              <a:buNone/>
              <a:defRPr/>
            </a:pPr>
            <a:r>
              <a:rPr lang="es-CL" altLang="es-CL" sz="1400" dirty="0">
                <a:cs typeface="Calibri" panose="020F0502020204030204" pitchFamily="34" charset="0"/>
              </a:rPr>
              <a:t> </a:t>
            </a:r>
            <a:endParaRPr lang="es-CL" altLang="es-CL" sz="900" dirty="0">
              <a:cs typeface="Calibri" panose="020F0502020204030204" pitchFamily="34" charset="0"/>
            </a:endParaRPr>
          </a:p>
          <a:p>
            <a:pPr marL="896938" lvl="2" indent="-263525">
              <a:buFont typeface="Wingdings" panose="05000000000000000000" pitchFamily="2" charset="2"/>
              <a:buChar char="§"/>
              <a:defRPr/>
            </a:pPr>
            <a:r>
              <a:rPr lang="es-ES" sz="1400" dirty="0">
                <a:cs typeface="Calibri" panose="020F0502020204030204" pitchFamily="34" charset="0"/>
              </a:rPr>
              <a:t>23% obtuvo ingresos bajo U$ 236 por mes</a:t>
            </a:r>
          </a:p>
          <a:p>
            <a:pPr marL="896938" lvl="2" indent="-263525">
              <a:buFont typeface="Wingdings" panose="05000000000000000000" pitchFamily="2" charset="2"/>
              <a:buChar char="§"/>
              <a:defRPr/>
            </a:pPr>
            <a:r>
              <a:rPr lang="es-ES" sz="1400" dirty="0">
                <a:cs typeface="Calibri" panose="020F0502020204030204" pitchFamily="34" charset="0"/>
              </a:rPr>
              <a:t>58,5% entre U$ 236 y 625</a:t>
            </a:r>
          </a:p>
          <a:p>
            <a:pPr marL="896938" lvl="2" indent="-263525">
              <a:buFont typeface="Wingdings" panose="05000000000000000000" pitchFamily="2" charset="2"/>
              <a:buChar char="§"/>
              <a:defRPr/>
            </a:pPr>
            <a:r>
              <a:rPr lang="es-ES" sz="1400" dirty="0">
                <a:cs typeface="Calibri" panose="020F0502020204030204" pitchFamily="34" charset="0"/>
              </a:rPr>
              <a:t>18,5% sobre U$ 625 mensual</a:t>
            </a:r>
          </a:p>
          <a:p>
            <a:pPr marL="633413" lvl="1" indent="-280988">
              <a:buFont typeface="Wingdings" panose="05000000000000000000" pitchFamily="2" charset="2"/>
              <a:buChar char="§"/>
              <a:defRPr/>
            </a:pPr>
            <a:endParaRPr lang="es-CL" altLang="es-CL" sz="600" dirty="0">
              <a:cs typeface="Calibri" panose="020F0502020204030204" pitchFamily="34" charset="0"/>
            </a:endParaRPr>
          </a:p>
          <a:p>
            <a:pPr marL="342900" indent="-342900">
              <a:defRPr/>
            </a:pPr>
            <a:endParaRPr lang="es-CL" altLang="es-CL" sz="1600" dirty="0"/>
          </a:p>
        </p:txBody>
      </p:sp>
      <p:pic>
        <p:nvPicPr>
          <p:cNvPr id="24" name="Imagen 23">
            <a:extLst>
              <a:ext uri="{FF2B5EF4-FFF2-40B4-BE49-F238E27FC236}">
                <a16:creationId xmlns:a16="http://schemas.microsoft.com/office/drawing/2014/main" id="{C1EFF92D-5139-42FD-846F-56FC808C7B91}"/>
              </a:ext>
            </a:extLst>
          </p:cNvPr>
          <p:cNvPicPr>
            <a:picLocks noChangeAspect="1"/>
          </p:cNvPicPr>
          <p:nvPr/>
        </p:nvPicPr>
        <p:blipFill>
          <a:blip r:embed="rId6"/>
          <a:stretch>
            <a:fillRect/>
          </a:stretch>
        </p:blipFill>
        <p:spPr>
          <a:xfrm>
            <a:off x="9328381" y="4307605"/>
            <a:ext cx="2019291" cy="1118987"/>
          </a:xfrm>
          <a:prstGeom prst="rect">
            <a:avLst/>
          </a:prstGeom>
        </p:spPr>
      </p:pic>
      <p:pic>
        <p:nvPicPr>
          <p:cNvPr id="25" name="Imagen 24">
            <a:extLst>
              <a:ext uri="{FF2B5EF4-FFF2-40B4-BE49-F238E27FC236}">
                <a16:creationId xmlns:a16="http://schemas.microsoft.com/office/drawing/2014/main" id="{E2B8B4B1-1D2C-4E1E-B150-96FC38503356}"/>
              </a:ext>
            </a:extLst>
          </p:cNvPr>
          <p:cNvPicPr>
            <a:picLocks noChangeAspect="1"/>
          </p:cNvPicPr>
          <p:nvPr/>
        </p:nvPicPr>
        <p:blipFill>
          <a:blip r:embed="rId7"/>
          <a:stretch>
            <a:fillRect/>
          </a:stretch>
        </p:blipFill>
        <p:spPr>
          <a:xfrm>
            <a:off x="9286746" y="5462967"/>
            <a:ext cx="2121449" cy="1175598"/>
          </a:xfrm>
          <a:prstGeom prst="rect">
            <a:avLst/>
          </a:prstGeom>
        </p:spPr>
      </p:pic>
      <p:pic>
        <p:nvPicPr>
          <p:cNvPr id="26" name="Picture 5">
            <a:extLst>
              <a:ext uri="{FF2B5EF4-FFF2-40B4-BE49-F238E27FC236}">
                <a16:creationId xmlns:a16="http://schemas.microsoft.com/office/drawing/2014/main" id="{B7C14D7C-9BCA-4978-999B-78B718177AA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313988" y="1390076"/>
            <a:ext cx="2019291" cy="2589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6253884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p:cNvSpPr/>
          <p:nvPr/>
        </p:nvSpPr>
        <p:spPr>
          <a:xfrm>
            <a:off x="211015" y="474242"/>
            <a:ext cx="11676185" cy="584775"/>
          </a:xfrm>
          <a:prstGeom prst="rect">
            <a:avLst/>
          </a:prstGeom>
        </p:spPr>
        <p:txBody>
          <a:bodyPr wrap="square">
            <a:spAutoFit/>
          </a:bodyPr>
          <a:lstStyle/>
          <a:p>
            <a:pPr algn="ctr">
              <a:defRPr/>
            </a:pPr>
            <a:r>
              <a:rPr lang="es-419" sz="3200" b="1" dirty="0">
                <a:solidFill>
                  <a:srgbClr val="C00000"/>
                </a:solidFill>
              </a:rPr>
              <a:t>Mercadeo digital:  ruedas virtuales de negocios (mayoristas) </a:t>
            </a:r>
            <a:endParaRPr lang="es-ES" sz="3200" b="1" dirty="0">
              <a:solidFill>
                <a:srgbClr val="C00000"/>
              </a:solidFill>
            </a:endParaRPr>
          </a:p>
        </p:txBody>
      </p:sp>
      <p:cxnSp>
        <p:nvCxnSpPr>
          <p:cNvPr id="4" name="Straight Connector 4"/>
          <p:cNvCxnSpPr>
            <a:cxnSpLocks/>
          </p:cNvCxnSpPr>
          <p:nvPr/>
        </p:nvCxnSpPr>
        <p:spPr>
          <a:xfrm>
            <a:off x="1095553" y="1146932"/>
            <a:ext cx="9683818" cy="0"/>
          </a:xfrm>
          <a:prstGeom prst="line">
            <a:avLst/>
          </a:prstGeom>
          <a:ln w="57150">
            <a:solidFill>
              <a:srgbClr val="C00000"/>
            </a:solidFill>
          </a:ln>
        </p:spPr>
        <p:style>
          <a:lnRef idx="1">
            <a:schemeClr val="dk1"/>
          </a:lnRef>
          <a:fillRef idx="0">
            <a:schemeClr val="dk1"/>
          </a:fillRef>
          <a:effectRef idx="0">
            <a:schemeClr val="dk1"/>
          </a:effectRef>
          <a:fontRef idx="minor">
            <a:schemeClr val="tx1"/>
          </a:fontRef>
        </p:style>
      </p:cxnSp>
      <p:pic>
        <p:nvPicPr>
          <p:cNvPr id="15366" name="Picture 6" descr="Rueda de Negocios Cacao y Chocolateria 2020 / Colombian Cacao &amp; Chocolate  Business Matchmaking Forum">
            <a:extLst>
              <a:ext uri="{FF2B5EF4-FFF2-40B4-BE49-F238E27FC236}">
                <a16:creationId xmlns:a16="http://schemas.microsoft.com/office/drawing/2014/main" id="{A6A20A1B-510E-4FF3-A8BD-67237BE670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9275" y="1529859"/>
            <a:ext cx="2942830" cy="2948717"/>
          </a:xfrm>
          <a:prstGeom prst="rect">
            <a:avLst/>
          </a:prstGeom>
          <a:noFill/>
          <a:extLst>
            <a:ext uri="{909E8E84-426E-40DD-AFC4-6F175D3DCCD1}">
              <a14:hiddenFill xmlns:a14="http://schemas.microsoft.com/office/drawing/2010/main">
                <a:solidFill>
                  <a:srgbClr val="FFFFFF"/>
                </a:solidFill>
              </a14:hiddenFill>
            </a:ext>
          </a:extLst>
        </p:spPr>
      </p:pic>
      <p:pic>
        <p:nvPicPr>
          <p:cNvPr id="15368" name="Picture 8" descr="Ruedas de Negocios Virtuales de Cacao y Café generaron intenciones de  compra por cerca de S/ 8 millones - Piura News">
            <a:extLst>
              <a:ext uri="{FF2B5EF4-FFF2-40B4-BE49-F238E27FC236}">
                <a16:creationId xmlns:a16="http://schemas.microsoft.com/office/drawing/2014/main" id="{8D8E171E-C49C-4BB9-872E-B335B6F1523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28365" y="1512279"/>
            <a:ext cx="3452284" cy="2948717"/>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Qué es el sello Fairtrade? - ¿Sabías que? - Compromiso RSE">
            <a:extLst>
              <a:ext uri="{FF2B5EF4-FFF2-40B4-BE49-F238E27FC236}">
                <a16:creationId xmlns:a16="http://schemas.microsoft.com/office/drawing/2014/main" id="{13BDDCE7-4E5B-4944-A104-2D1B50A2F0D9}"/>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675841" y="5711068"/>
            <a:ext cx="609931" cy="861648"/>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TRAZABILIDAD EN URUGUAY">
            <a:extLst>
              <a:ext uri="{FF2B5EF4-FFF2-40B4-BE49-F238E27FC236}">
                <a16:creationId xmlns:a16="http://schemas.microsoft.com/office/drawing/2014/main" id="{0AC2F3C7-8869-4644-99E8-B63C42D20627}"/>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980463" y="5737333"/>
            <a:ext cx="1186481" cy="889861"/>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Rain Forest Alliance – ADOBANANO">
            <a:extLst>
              <a:ext uri="{FF2B5EF4-FFF2-40B4-BE49-F238E27FC236}">
                <a16:creationId xmlns:a16="http://schemas.microsoft.com/office/drawing/2014/main" id="{FBDB1ADE-DEA2-499B-BB98-3ABD6123FF1F}"/>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486402" y="5685682"/>
            <a:ext cx="889861" cy="88986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Denominación de Origen - APCA">
            <a:extLst>
              <a:ext uri="{FF2B5EF4-FFF2-40B4-BE49-F238E27FC236}">
                <a16:creationId xmlns:a16="http://schemas.microsoft.com/office/drawing/2014/main" id="{EC26E228-6598-4484-BFB5-6801F298D9E0}"/>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621389" y="5721213"/>
            <a:ext cx="1058790" cy="81879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ooperativas de las Américas - Rueda Virtual de Negocios del Sector  Agroalimentario">
            <a:extLst>
              <a:ext uri="{FF2B5EF4-FFF2-40B4-BE49-F238E27FC236}">
                <a16:creationId xmlns:a16="http://schemas.microsoft.com/office/drawing/2014/main" id="{9A81BB22-FB4D-4433-974C-F9772670E1E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150590" y="1554477"/>
            <a:ext cx="2365007" cy="2924099"/>
          </a:xfrm>
          <a:prstGeom prst="rect">
            <a:avLst/>
          </a:prstGeom>
          <a:noFill/>
          <a:extLst>
            <a:ext uri="{909E8E84-426E-40DD-AFC4-6F175D3DCCD1}">
              <a14:hiddenFill xmlns:a14="http://schemas.microsoft.com/office/drawing/2010/main">
                <a:solidFill>
                  <a:srgbClr val="FFFFFF"/>
                </a:solidFill>
              </a14:hiddenFill>
            </a:ext>
          </a:extLst>
        </p:spPr>
      </p:pic>
      <p:sp>
        <p:nvSpPr>
          <p:cNvPr id="2" name="Rectángulo 1">
            <a:extLst>
              <a:ext uri="{FF2B5EF4-FFF2-40B4-BE49-F238E27FC236}">
                <a16:creationId xmlns:a16="http://schemas.microsoft.com/office/drawing/2014/main" id="{BC058770-58E4-4C2B-A5D1-093E0742827D}"/>
              </a:ext>
            </a:extLst>
          </p:cNvPr>
          <p:cNvSpPr/>
          <p:nvPr/>
        </p:nvSpPr>
        <p:spPr>
          <a:xfrm>
            <a:off x="2344061" y="4840108"/>
            <a:ext cx="7063707" cy="584775"/>
          </a:xfrm>
          <a:prstGeom prst="rect">
            <a:avLst/>
          </a:prstGeom>
        </p:spPr>
        <p:txBody>
          <a:bodyPr wrap="square">
            <a:spAutoFit/>
          </a:bodyPr>
          <a:lstStyle/>
          <a:p>
            <a:r>
              <a:rPr lang="es-419" sz="3200" b="1" dirty="0">
                <a:solidFill>
                  <a:srgbClr val="C00000"/>
                </a:solidFill>
              </a:rPr>
              <a:t>También trazabilidad y certificaciones</a:t>
            </a:r>
            <a:endParaRPr lang="es-CL" sz="3200" b="1" dirty="0">
              <a:solidFill>
                <a:srgbClr val="C00000"/>
              </a:solidFill>
            </a:endParaRPr>
          </a:p>
        </p:txBody>
      </p:sp>
      <p:sp>
        <p:nvSpPr>
          <p:cNvPr id="5" name="Rectángulo 4">
            <a:extLst>
              <a:ext uri="{FF2B5EF4-FFF2-40B4-BE49-F238E27FC236}">
                <a16:creationId xmlns:a16="http://schemas.microsoft.com/office/drawing/2014/main" id="{094C8621-3FE2-49BB-B4B4-7D61E71FE603}"/>
              </a:ext>
            </a:extLst>
          </p:cNvPr>
          <p:cNvSpPr/>
          <p:nvPr/>
        </p:nvSpPr>
        <p:spPr>
          <a:xfrm>
            <a:off x="2236045" y="5539155"/>
            <a:ext cx="6851374" cy="114078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pic>
        <p:nvPicPr>
          <p:cNvPr id="18" name="Picture 4" descr="TRAZABILIDAD EN URUGUAY">
            <a:extLst>
              <a:ext uri="{FF2B5EF4-FFF2-40B4-BE49-F238E27FC236}">
                <a16:creationId xmlns:a16="http://schemas.microsoft.com/office/drawing/2014/main" id="{0AC2F3C7-8869-4644-99E8-B63C42D20627}"/>
              </a:ext>
            </a:extLst>
          </p:cNvPr>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622042" y="4319270"/>
            <a:ext cx="109855" cy="82550"/>
          </a:xfrm>
          <a:prstGeom prst="rect">
            <a:avLst/>
          </a:prstGeom>
          <a:noFill/>
        </p:spPr>
      </p:pic>
      <p:pic>
        <p:nvPicPr>
          <p:cNvPr id="19" name="Picture 10" descr="Inocuidad Alimentaria: BPA, BPM y HACCP, sus pilares por Raúl Sejzer –  QUALITY ROAD">
            <a:extLst>
              <a:ext uri="{FF2B5EF4-FFF2-40B4-BE49-F238E27FC236}">
                <a16:creationId xmlns:a16="http://schemas.microsoft.com/office/drawing/2014/main" id="{FEB66B76-8A1F-442B-BAAA-5B63876463CF}"/>
              </a:ext>
            </a:extLst>
          </p:cNvPr>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741145" y="5791192"/>
            <a:ext cx="889861" cy="697143"/>
          </a:xfrm>
          <a:prstGeom prst="rect">
            <a:avLst/>
          </a:prstGeom>
          <a:noFill/>
        </p:spPr>
      </p:pic>
    </p:spTree>
    <p:extLst>
      <p:ext uri="{BB962C8B-B14F-4D97-AF65-F5344CB8AC3E}">
        <p14:creationId xmlns:p14="http://schemas.microsoft.com/office/powerpoint/2010/main" val="173805364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p:cNvSpPr/>
          <p:nvPr/>
        </p:nvSpPr>
        <p:spPr>
          <a:xfrm>
            <a:off x="1099380" y="382802"/>
            <a:ext cx="7766357" cy="584775"/>
          </a:xfrm>
          <a:prstGeom prst="rect">
            <a:avLst/>
          </a:prstGeom>
        </p:spPr>
        <p:txBody>
          <a:bodyPr wrap="square">
            <a:spAutoFit/>
          </a:bodyPr>
          <a:lstStyle/>
          <a:p>
            <a:pPr algn="ctr">
              <a:defRPr/>
            </a:pPr>
            <a:r>
              <a:rPr lang="es-419" sz="3200" b="1" dirty="0">
                <a:solidFill>
                  <a:srgbClr val="C00000"/>
                </a:solidFill>
              </a:rPr>
              <a:t>Mercadeo digital: tiendas virtuales en Brasil</a:t>
            </a:r>
            <a:endParaRPr lang="es-ES" sz="3200" b="1" dirty="0">
              <a:solidFill>
                <a:srgbClr val="C00000"/>
              </a:solidFill>
            </a:endParaRPr>
          </a:p>
        </p:txBody>
      </p:sp>
      <p:cxnSp>
        <p:nvCxnSpPr>
          <p:cNvPr id="4" name="Straight Connector 4"/>
          <p:cNvCxnSpPr>
            <a:cxnSpLocks/>
          </p:cNvCxnSpPr>
          <p:nvPr/>
        </p:nvCxnSpPr>
        <p:spPr>
          <a:xfrm>
            <a:off x="1367118" y="1004153"/>
            <a:ext cx="7169435" cy="0"/>
          </a:xfrm>
          <a:prstGeom prst="line">
            <a:avLst/>
          </a:prstGeom>
          <a:ln w="57150">
            <a:solidFill>
              <a:srgbClr val="C00000"/>
            </a:solidFill>
          </a:ln>
        </p:spPr>
        <p:style>
          <a:lnRef idx="1">
            <a:schemeClr val="dk1"/>
          </a:lnRef>
          <a:fillRef idx="0">
            <a:schemeClr val="dk1"/>
          </a:fillRef>
          <a:effectRef idx="0">
            <a:schemeClr val="dk1"/>
          </a:effectRef>
          <a:fontRef idx="minor">
            <a:schemeClr val="tx1"/>
          </a:fontRef>
        </p:style>
      </p:cxnSp>
      <p:graphicFrame>
        <p:nvGraphicFramePr>
          <p:cNvPr id="2" name="Tabla 1">
            <a:extLst>
              <a:ext uri="{FF2B5EF4-FFF2-40B4-BE49-F238E27FC236}">
                <a16:creationId xmlns:a16="http://schemas.microsoft.com/office/drawing/2014/main" id="{B10DAFD3-286B-4690-95B5-0C7F7F92710E}"/>
              </a:ext>
            </a:extLst>
          </p:cNvPr>
          <p:cNvGraphicFramePr>
            <a:graphicFrameLocks noGrp="1"/>
          </p:cNvGraphicFramePr>
          <p:nvPr>
            <p:extLst>
              <p:ext uri="{D42A27DB-BD31-4B8C-83A1-F6EECF244321}">
                <p14:modId xmlns:p14="http://schemas.microsoft.com/office/powerpoint/2010/main" val="2050481692"/>
              </p:ext>
            </p:extLst>
          </p:nvPr>
        </p:nvGraphicFramePr>
        <p:xfrm>
          <a:off x="237848" y="1183796"/>
          <a:ext cx="11795759" cy="5601052"/>
        </p:xfrm>
        <a:graphic>
          <a:graphicData uri="http://schemas.openxmlformats.org/drawingml/2006/table">
            <a:tbl>
              <a:tblPr firstRow="1" firstCol="1" bandRow="1">
                <a:tableStyleId>{5C22544A-7EE6-4342-B048-85BDC9FD1C3A}</a:tableStyleId>
              </a:tblPr>
              <a:tblGrid>
                <a:gridCol w="1149901">
                  <a:extLst>
                    <a:ext uri="{9D8B030D-6E8A-4147-A177-3AD203B41FA5}">
                      <a16:colId xmlns:a16="http://schemas.microsoft.com/office/drawing/2014/main" val="2769363773"/>
                    </a:ext>
                  </a:extLst>
                </a:gridCol>
                <a:gridCol w="2794566">
                  <a:extLst>
                    <a:ext uri="{9D8B030D-6E8A-4147-A177-3AD203B41FA5}">
                      <a16:colId xmlns:a16="http://schemas.microsoft.com/office/drawing/2014/main" val="3039778225"/>
                    </a:ext>
                  </a:extLst>
                </a:gridCol>
                <a:gridCol w="1545383">
                  <a:extLst>
                    <a:ext uri="{9D8B030D-6E8A-4147-A177-3AD203B41FA5}">
                      <a16:colId xmlns:a16="http://schemas.microsoft.com/office/drawing/2014/main" val="2894805082"/>
                    </a:ext>
                  </a:extLst>
                </a:gridCol>
                <a:gridCol w="6305909">
                  <a:extLst>
                    <a:ext uri="{9D8B030D-6E8A-4147-A177-3AD203B41FA5}">
                      <a16:colId xmlns:a16="http://schemas.microsoft.com/office/drawing/2014/main" val="1138481139"/>
                    </a:ext>
                  </a:extLst>
                </a:gridCol>
              </a:tblGrid>
              <a:tr h="145087">
                <a:tc>
                  <a:txBody>
                    <a:bodyPr/>
                    <a:lstStyle/>
                    <a:p>
                      <a:pPr marL="0" indent="182563" algn="ctr">
                        <a:lnSpc>
                          <a:spcPct val="107000"/>
                        </a:lnSpc>
                        <a:spcBef>
                          <a:spcPts val="600"/>
                        </a:spcBef>
                        <a:spcAft>
                          <a:spcPts val="300"/>
                        </a:spcAft>
                      </a:pPr>
                      <a:r>
                        <a:rPr lang="es-MX" sz="1000" dirty="0">
                          <a:solidFill>
                            <a:schemeClr val="tx1"/>
                          </a:solidFill>
                          <a:effectLst/>
                        </a:rPr>
                        <a:t>Localización</a:t>
                      </a:r>
                      <a:endParaRPr lang="es-CL" sz="1000" dirty="0">
                        <a:solidFill>
                          <a:schemeClr val="tx1"/>
                        </a:solidFill>
                        <a:effectLst/>
                        <a:latin typeface="Times New Roman" panose="02020603050405020304" pitchFamily="18" charset="0"/>
                        <a:ea typeface="Times New Roman" panose="02020603050405020304" pitchFamily="18" charset="0"/>
                      </a:endParaRPr>
                    </a:p>
                  </a:txBody>
                  <a:tcPr marL="4194" marR="4194" marT="0" marB="0" anchor="ctr">
                    <a:solidFill>
                      <a:schemeClr val="accent2">
                        <a:lumMod val="20000"/>
                        <a:lumOff val="80000"/>
                      </a:schemeClr>
                    </a:solidFill>
                  </a:tcPr>
                </a:tc>
                <a:tc>
                  <a:txBody>
                    <a:bodyPr/>
                    <a:lstStyle/>
                    <a:p>
                      <a:pPr indent="540385" algn="ctr">
                        <a:lnSpc>
                          <a:spcPct val="107000"/>
                        </a:lnSpc>
                        <a:spcBef>
                          <a:spcPts val="600"/>
                        </a:spcBef>
                        <a:spcAft>
                          <a:spcPts val="300"/>
                        </a:spcAft>
                      </a:pPr>
                      <a:r>
                        <a:rPr lang="es-MX" sz="1000" dirty="0">
                          <a:solidFill>
                            <a:schemeClr val="tx1"/>
                          </a:solidFill>
                          <a:effectLst/>
                        </a:rPr>
                        <a:t>Actores</a:t>
                      </a:r>
                      <a:endParaRPr lang="es-CL" sz="1000" dirty="0">
                        <a:solidFill>
                          <a:schemeClr val="tx1"/>
                        </a:solidFill>
                        <a:effectLst/>
                        <a:latin typeface="Times New Roman" panose="02020603050405020304" pitchFamily="18" charset="0"/>
                        <a:ea typeface="Times New Roman" panose="02020603050405020304" pitchFamily="18" charset="0"/>
                      </a:endParaRPr>
                    </a:p>
                  </a:txBody>
                  <a:tcPr marL="4194" marR="4194" marT="0" marB="0" anchor="ctr">
                    <a:solidFill>
                      <a:schemeClr val="accent2">
                        <a:lumMod val="20000"/>
                        <a:lumOff val="80000"/>
                      </a:schemeClr>
                    </a:solidFill>
                  </a:tcPr>
                </a:tc>
                <a:tc>
                  <a:txBody>
                    <a:bodyPr/>
                    <a:lstStyle/>
                    <a:p>
                      <a:pPr indent="540385" algn="ctr">
                        <a:lnSpc>
                          <a:spcPct val="107000"/>
                        </a:lnSpc>
                        <a:spcBef>
                          <a:spcPts val="600"/>
                        </a:spcBef>
                        <a:spcAft>
                          <a:spcPts val="300"/>
                        </a:spcAft>
                      </a:pPr>
                      <a:r>
                        <a:rPr lang="es-MX" sz="1000" dirty="0">
                          <a:solidFill>
                            <a:schemeClr val="tx1"/>
                          </a:solidFill>
                          <a:effectLst/>
                        </a:rPr>
                        <a:t>Plataforma</a:t>
                      </a:r>
                      <a:endParaRPr lang="es-CL" sz="1000" dirty="0">
                        <a:solidFill>
                          <a:schemeClr val="tx1"/>
                        </a:solidFill>
                        <a:effectLst/>
                        <a:latin typeface="Times New Roman" panose="02020603050405020304" pitchFamily="18" charset="0"/>
                        <a:ea typeface="Times New Roman" panose="02020603050405020304" pitchFamily="18" charset="0"/>
                      </a:endParaRPr>
                    </a:p>
                  </a:txBody>
                  <a:tcPr marL="4194" marR="4194" marT="0" marB="0" anchor="ctr">
                    <a:solidFill>
                      <a:schemeClr val="accent2">
                        <a:lumMod val="20000"/>
                        <a:lumOff val="80000"/>
                      </a:schemeClr>
                    </a:solidFill>
                  </a:tcPr>
                </a:tc>
                <a:tc>
                  <a:txBody>
                    <a:bodyPr/>
                    <a:lstStyle/>
                    <a:p>
                      <a:pPr indent="540385" algn="ctr">
                        <a:lnSpc>
                          <a:spcPct val="107000"/>
                        </a:lnSpc>
                        <a:spcBef>
                          <a:spcPts val="600"/>
                        </a:spcBef>
                        <a:spcAft>
                          <a:spcPts val="300"/>
                        </a:spcAft>
                      </a:pPr>
                      <a:r>
                        <a:rPr lang="es-MX" sz="1000" dirty="0">
                          <a:solidFill>
                            <a:schemeClr val="tx1"/>
                          </a:solidFill>
                          <a:effectLst/>
                        </a:rPr>
                        <a:t>Estrategia</a:t>
                      </a:r>
                      <a:endParaRPr lang="es-CL" sz="1000" dirty="0">
                        <a:solidFill>
                          <a:schemeClr val="tx1"/>
                        </a:solidFill>
                        <a:effectLst/>
                        <a:latin typeface="Times New Roman" panose="02020603050405020304" pitchFamily="18" charset="0"/>
                        <a:ea typeface="Times New Roman" panose="02020603050405020304" pitchFamily="18" charset="0"/>
                      </a:endParaRPr>
                    </a:p>
                  </a:txBody>
                  <a:tcPr marL="4194" marR="4194" marT="0" marB="0" anchor="ctr">
                    <a:solidFill>
                      <a:schemeClr val="accent2">
                        <a:lumMod val="20000"/>
                        <a:lumOff val="80000"/>
                      </a:schemeClr>
                    </a:solidFill>
                  </a:tcPr>
                </a:tc>
                <a:extLst>
                  <a:ext uri="{0D108BD9-81ED-4DB2-BD59-A6C34878D82A}">
                    <a16:rowId xmlns:a16="http://schemas.microsoft.com/office/drawing/2014/main" val="3431549794"/>
                  </a:ext>
                </a:extLst>
              </a:tr>
              <a:tr h="359121">
                <a:tc>
                  <a:txBody>
                    <a:bodyPr/>
                    <a:lstStyle/>
                    <a:p>
                      <a:pPr marL="0" indent="92075" algn="l">
                        <a:lnSpc>
                          <a:spcPct val="107000"/>
                        </a:lnSpc>
                        <a:spcBef>
                          <a:spcPts val="600"/>
                        </a:spcBef>
                        <a:spcAft>
                          <a:spcPts val="300"/>
                        </a:spcAft>
                      </a:pPr>
                      <a:r>
                        <a:rPr lang="es-MX" sz="1000" dirty="0">
                          <a:solidFill>
                            <a:schemeClr val="tx1"/>
                          </a:solidFill>
                          <a:effectLst/>
                        </a:rPr>
                        <a:t>Piauí</a:t>
                      </a:r>
                      <a:endParaRPr lang="es-CL" sz="1000" dirty="0">
                        <a:solidFill>
                          <a:schemeClr val="tx1"/>
                        </a:solidFill>
                        <a:effectLst/>
                        <a:latin typeface="Times New Roman" panose="02020603050405020304" pitchFamily="18" charset="0"/>
                        <a:ea typeface="Times New Roman" panose="02020603050405020304" pitchFamily="18" charset="0"/>
                      </a:endParaRPr>
                    </a:p>
                  </a:txBody>
                  <a:tcPr marL="4194" marR="4194" marT="0" marB="0" anchor="ctr">
                    <a:solidFill>
                      <a:schemeClr val="accent2">
                        <a:lumMod val="20000"/>
                        <a:lumOff val="80000"/>
                      </a:schemeClr>
                    </a:solidFill>
                  </a:tcPr>
                </a:tc>
                <a:tc>
                  <a:txBody>
                    <a:bodyPr/>
                    <a:lstStyle/>
                    <a:p>
                      <a:pPr indent="540385" algn="ctr">
                        <a:lnSpc>
                          <a:spcPct val="107000"/>
                        </a:lnSpc>
                        <a:spcBef>
                          <a:spcPts val="600"/>
                        </a:spcBef>
                        <a:spcAft>
                          <a:spcPts val="300"/>
                        </a:spcAft>
                      </a:pPr>
                      <a:r>
                        <a:rPr lang="es-MX" sz="1000" dirty="0">
                          <a:solidFill>
                            <a:schemeClr val="tx1"/>
                          </a:solidFill>
                          <a:effectLst/>
                        </a:rPr>
                        <a:t>Productores; UFPI; MPA</a:t>
                      </a:r>
                      <a:endParaRPr lang="es-CL" sz="1000" dirty="0">
                        <a:solidFill>
                          <a:schemeClr val="tx1"/>
                        </a:solidFill>
                        <a:effectLst/>
                        <a:latin typeface="Times New Roman" panose="02020603050405020304" pitchFamily="18" charset="0"/>
                        <a:ea typeface="Times New Roman" panose="02020603050405020304" pitchFamily="18" charset="0"/>
                      </a:endParaRPr>
                    </a:p>
                  </a:txBody>
                  <a:tcPr marL="4194" marR="4194" marT="0" marB="0" anchor="ctr">
                    <a:solidFill>
                      <a:schemeClr val="accent4">
                        <a:lumMod val="40000"/>
                        <a:lumOff val="60000"/>
                      </a:schemeClr>
                    </a:solidFill>
                  </a:tcPr>
                </a:tc>
                <a:tc>
                  <a:txBody>
                    <a:bodyPr/>
                    <a:lstStyle/>
                    <a:p>
                      <a:pPr indent="540385" algn="ctr">
                        <a:lnSpc>
                          <a:spcPct val="107000"/>
                        </a:lnSpc>
                        <a:spcBef>
                          <a:spcPts val="600"/>
                        </a:spcBef>
                        <a:spcAft>
                          <a:spcPts val="300"/>
                        </a:spcAft>
                      </a:pPr>
                      <a:r>
                        <a:rPr lang="es-MX" sz="1000" dirty="0">
                          <a:solidFill>
                            <a:schemeClr val="tx1"/>
                          </a:solidFill>
                          <a:effectLst/>
                        </a:rPr>
                        <a:t>Instagram y tienda Virtual - </a:t>
                      </a:r>
                      <a:r>
                        <a:rPr lang="es-MX" sz="1000" dirty="0" err="1">
                          <a:solidFill>
                            <a:schemeClr val="tx1"/>
                          </a:solidFill>
                          <a:effectLst/>
                        </a:rPr>
                        <a:t>feiracshnb</a:t>
                      </a:r>
                      <a:endParaRPr lang="es-CL" sz="1000" dirty="0">
                        <a:solidFill>
                          <a:schemeClr val="tx1"/>
                        </a:solidFill>
                        <a:effectLst/>
                        <a:latin typeface="Times New Roman" panose="02020603050405020304" pitchFamily="18" charset="0"/>
                        <a:ea typeface="Times New Roman" panose="02020603050405020304" pitchFamily="18" charset="0"/>
                      </a:endParaRPr>
                    </a:p>
                  </a:txBody>
                  <a:tcPr marL="4194" marR="4194" marT="0" marB="0" anchor="ctr">
                    <a:solidFill>
                      <a:schemeClr val="accent4">
                        <a:lumMod val="40000"/>
                        <a:lumOff val="60000"/>
                      </a:schemeClr>
                    </a:solidFill>
                  </a:tcPr>
                </a:tc>
                <a:tc>
                  <a:txBody>
                    <a:bodyPr/>
                    <a:lstStyle/>
                    <a:p>
                      <a:pPr indent="540385" algn="ctr">
                        <a:lnSpc>
                          <a:spcPct val="107000"/>
                        </a:lnSpc>
                        <a:spcBef>
                          <a:spcPts val="600"/>
                        </a:spcBef>
                        <a:spcAft>
                          <a:spcPts val="300"/>
                        </a:spcAft>
                      </a:pPr>
                      <a:r>
                        <a:rPr lang="es-MX" sz="1000" dirty="0">
                          <a:solidFill>
                            <a:schemeClr val="tx1"/>
                          </a:solidFill>
                          <a:effectLst/>
                        </a:rPr>
                        <a:t>Uso de Instagram para publicidad y divulgación de la red de productores, además de ventas de productos por medio de la tienda virtual integrada a la aplicación</a:t>
                      </a:r>
                      <a:endParaRPr lang="es-CL" sz="1000" dirty="0">
                        <a:solidFill>
                          <a:schemeClr val="tx1"/>
                        </a:solidFill>
                        <a:effectLst/>
                        <a:latin typeface="Times New Roman" panose="02020603050405020304" pitchFamily="18" charset="0"/>
                        <a:ea typeface="Times New Roman" panose="02020603050405020304" pitchFamily="18" charset="0"/>
                      </a:endParaRPr>
                    </a:p>
                  </a:txBody>
                  <a:tcPr marL="4194" marR="4194" marT="0" marB="0" anchor="ctr">
                    <a:solidFill>
                      <a:schemeClr val="accent4">
                        <a:lumMod val="40000"/>
                        <a:lumOff val="60000"/>
                      </a:schemeClr>
                    </a:solidFill>
                  </a:tcPr>
                </a:tc>
                <a:extLst>
                  <a:ext uri="{0D108BD9-81ED-4DB2-BD59-A6C34878D82A}">
                    <a16:rowId xmlns:a16="http://schemas.microsoft.com/office/drawing/2014/main" val="2630749218"/>
                  </a:ext>
                </a:extLst>
              </a:tr>
              <a:tr h="373514">
                <a:tc>
                  <a:txBody>
                    <a:bodyPr/>
                    <a:lstStyle/>
                    <a:p>
                      <a:pPr marL="0" indent="92075" algn="l" defTabSz="914400" rtl="0" eaLnBrk="1" latinLnBrk="0" hangingPunct="1">
                        <a:lnSpc>
                          <a:spcPct val="107000"/>
                        </a:lnSpc>
                        <a:spcBef>
                          <a:spcPts val="600"/>
                        </a:spcBef>
                        <a:spcAft>
                          <a:spcPts val="300"/>
                        </a:spcAft>
                      </a:pPr>
                      <a:r>
                        <a:rPr lang="es-MX" sz="1000" b="1" kern="1200" dirty="0">
                          <a:solidFill>
                            <a:schemeClr val="tx1"/>
                          </a:solidFill>
                          <a:effectLst/>
                          <a:latin typeface="+mn-lt"/>
                          <a:ea typeface="+mn-ea"/>
                          <a:cs typeface="+mn-cs"/>
                        </a:rPr>
                        <a:t>Sergipe</a:t>
                      </a:r>
                      <a:endParaRPr lang="es-CL" sz="1000" b="1" kern="1200" dirty="0">
                        <a:solidFill>
                          <a:schemeClr val="tx1"/>
                        </a:solidFill>
                        <a:effectLst/>
                        <a:latin typeface="+mn-lt"/>
                        <a:ea typeface="+mn-ea"/>
                        <a:cs typeface="+mn-cs"/>
                      </a:endParaRPr>
                    </a:p>
                  </a:txBody>
                  <a:tcPr marL="4194" marR="4194" marT="0" marB="0" anchor="ctr">
                    <a:solidFill>
                      <a:schemeClr val="accent2">
                        <a:lumMod val="20000"/>
                        <a:lumOff val="80000"/>
                      </a:schemeClr>
                    </a:solidFill>
                  </a:tcPr>
                </a:tc>
                <a:tc>
                  <a:txBody>
                    <a:bodyPr/>
                    <a:lstStyle/>
                    <a:p>
                      <a:pPr indent="540385" algn="ctr">
                        <a:lnSpc>
                          <a:spcPct val="107000"/>
                        </a:lnSpc>
                        <a:spcBef>
                          <a:spcPts val="600"/>
                        </a:spcBef>
                        <a:spcAft>
                          <a:spcPts val="300"/>
                        </a:spcAft>
                      </a:pPr>
                      <a:r>
                        <a:rPr lang="es-MX" sz="1000" dirty="0">
                          <a:solidFill>
                            <a:schemeClr val="tx1"/>
                          </a:solidFill>
                          <a:effectLst/>
                        </a:rPr>
                        <a:t>Productores; PNUD; FIDA</a:t>
                      </a:r>
                      <a:endParaRPr lang="es-CL" sz="1000" dirty="0">
                        <a:solidFill>
                          <a:schemeClr val="tx1"/>
                        </a:solidFill>
                        <a:effectLst/>
                        <a:latin typeface="Times New Roman" panose="02020603050405020304" pitchFamily="18" charset="0"/>
                        <a:ea typeface="Times New Roman" panose="02020603050405020304" pitchFamily="18" charset="0"/>
                      </a:endParaRPr>
                    </a:p>
                  </a:txBody>
                  <a:tcPr marL="4194" marR="4194" marT="0" marB="0" anchor="ctr">
                    <a:solidFill>
                      <a:schemeClr val="bg1"/>
                    </a:solidFill>
                  </a:tcPr>
                </a:tc>
                <a:tc>
                  <a:txBody>
                    <a:bodyPr/>
                    <a:lstStyle/>
                    <a:p>
                      <a:pPr indent="540385" algn="ctr">
                        <a:lnSpc>
                          <a:spcPct val="107000"/>
                        </a:lnSpc>
                        <a:spcBef>
                          <a:spcPts val="600"/>
                        </a:spcBef>
                        <a:spcAft>
                          <a:spcPts val="300"/>
                        </a:spcAft>
                      </a:pPr>
                      <a:r>
                        <a:rPr lang="es-MX" sz="1000" dirty="0">
                          <a:solidFill>
                            <a:schemeClr val="tx1"/>
                          </a:solidFill>
                          <a:effectLst/>
                        </a:rPr>
                        <a:t>WhatsApp</a:t>
                      </a:r>
                      <a:endParaRPr lang="es-CL" sz="1000" dirty="0">
                        <a:solidFill>
                          <a:schemeClr val="tx1"/>
                        </a:solidFill>
                        <a:effectLst/>
                        <a:latin typeface="Times New Roman" panose="02020603050405020304" pitchFamily="18" charset="0"/>
                        <a:ea typeface="Times New Roman" panose="02020603050405020304" pitchFamily="18" charset="0"/>
                      </a:endParaRPr>
                    </a:p>
                  </a:txBody>
                  <a:tcPr marL="4194" marR="4194" marT="0" marB="0" anchor="ctr">
                    <a:solidFill>
                      <a:schemeClr val="bg1"/>
                    </a:solidFill>
                  </a:tcPr>
                </a:tc>
                <a:tc>
                  <a:txBody>
                    <a:bodyPr/>
                    <a:lstStyle/>
                    <a:p>
                      <a:pPr indent="540385" algn="ctr">
                        <a:lnSpc>
                          <a:spcPct val="107000"/>
                        </a:lnSpc>
                        <a:spcBef>
                          <a:spcPts val="600"/>
                        </a:spcBef>
                        <a:spcAft>
                          <a:spcPts val="300"/>
                        </a:spcAft>
                      </a:pPr>
                      <a:r>
                        <a:rPr lang="es-MX" sz="1000" dirty="0">
                          <a:solidFill>
                            <a:schemeClr val="tx1"/>
                          </a:solidFill>
                          <a:effectLst/>
                        </a:rPr>
                        <a:t>Creación y fortalecimiento de redes de productores; traslado de productos que no fueron vendidos de un área para otra, optimizando así las vendas y reduciendo el desperdicio</a:t>
                      </a:r>
                      <a:endParaRPr lang="es-CL" sz="1000" dirty="0">
                        <a:solidFill>
                          <a:schemeClr val="tx1"/>
                        </a:solidFill>
                        <a:effectLst/>
                        <a:latin typeface="Times New Roman" panose="02020603050405020304" pitchFamily="18" charset="0"/>
                        <a:ea typeface="Times New Roman" panose="02020603050405020304" pitchFamily="18" charset="0"/>
                      </a:endParaRPr>
                    </a:p>
                  </a:txBody>
                  <a:tcPr marL="4194" marR="4194" marT="0" marB="0" anchor="ctr">
                    <a:solidFill>
                      <a:schemeClr val="bg1"/>
                    </a:solidFill>
                  </a:tcPr>
                </a:tc>
                <a:extLst>
                  <a:ext uri="{0D108BD9-81ED-4DB2-BD59-A6C34878D82A}">
                    <a16:rowId xmlns:a16="http://schemas.microsoft.com/office/drawing/2014/main" val="1154152203"/>
                  </a:ext>
                </a:extLst>
              </a:tr>
              <a:tr h="110398">
                <a:tc>
                  <a:txBody>
                    <a:bodyPr/>
                    <a:lstStyle/>
                    <a:p>
                      <a:pPr marL="0" indent="92075" algn="l" defTabSz="914400" rtl="0" eaLnBrk="1" latinLnBrk="0" hangingPunct="1">
                        <a:lnSpc>
                          <a:spcPct val="107000"/>
                        </a:lnSpc>
                        <a:spcBef>
                          <a:spcPts val="600"/>
                        </a:spcBef>
                        <a:spcAft>
                          <a:spcPts val="300"/>
                        </a:spcAft>
                      </a:pPr>
                      <a:r>
                        <a:rPr lang="es-MX" sz="1000" b="1" kern="1200" dirty="0">
                          <a:solidFill>
                            <a:schemeClr val="tx1"/>
                          </a:solidFill>
                          <a:effectLst/>
                          <a:latin typeface="+mn-lt"/>
                          <a:ea typeface="+mn-ea"/>
                          <a:cs typeface="+mn-cs"/>
                        </a:rPr>
                        <a:t>Rio Grande do Sul</a:t>
                      </a:r>
                      <a:endParaRPr lang="es-CL" sz="1000" b="1" kern="1200" dirty="0">
                        <a:solidFill>
                          <a:schemeClr val="tx1"/>
                        </a:solidFill>
                        <a:effectLst/>
                        <a:latin typeface="+mn-lt"/>
                        <a:ea typeface="+mn-ea"/>
                        <a:cs typeface="+mn-cs"/>
                      </a:endParaRPr>
                    </a:p>
                  </a:txBody>
                  <a:tcPr marL="4194" marR="4194" marT="0" marB="0" anchor="ctr">
                    <a:solidFill>
                      <a:schemeClr val="accent2">
                        <a:lumMod val="20000"/>
                        <a:lumOff val="80000"/>
                      </a:schemeClr>
                    </a:solidFill>
                  </a:tcPr>
                </a:tc>
                <a:tc>
                  <a:txBody>
                    <a:bodyPr/>
                    <a:lstStyle/>
                    <a:p>
                      <a:pPr indent="540385" algn="ctr">
                        <a:lnSpc>
                          <a:spcPct val="107000"/>
                        </a:lnSpc>
                        <a:spcBef>
                          <a:spcPts val="600"/>
                        </a:spcBef>
                        <a:spcAft>
                          <a:spcPts val="300"/>
                        </a:spcAft>
                      </a:pPr>
                      <a:r>
                        <a:rPr lang="es-MX" sz="1000" dirty="0">
                          <a:solidFill>
                            <a:schemeClr val="tx1"/>
                          </a:solidFill>
                          <a:effectLst/>
                        </a:rPr>
                        <a:t>Cooperativa </a:t>
                      </a:r>
                      <a:r>
                        <a:rPr lang="es-MX" sz="1000" dirty="0" err="1">
                          <a:solidFill>
                            <a:schemeClr val="tx1"/>
                          </a:solidFill>
                          <a:effectLst/>
                        </a:rPr>
                        <a:t>GiraSol</a:t>
                      </a:r>
                      <a:r>
                        <a:rPr lang="es-MX" sz="1000" dirty="0">
                          <a:solidFill>
                            <a:schemeClr val="tx1"/>
                          </a:solidFill>
                          <a:effectLst/>
                        </a:rPr>
                        <a:t> y cooperativas de la agricultura familiar</a:t>
                      </a:r>
                      <a:endParaRPr lang="es-CL" sz="1000" dirty="0">
                        <a:solidFill>
                          <a:schemeClr val="tx1"/>
                        </a:solidFill>
                        <a:effectLst/>
                        <a:latin typeface="Times New Roman" panose="02020603050405020304" pitchFamily="18" charset="0"/>
                        <a:ea typeface="Times New Roman" panose="02020603050405020304" pitchFamily="18" charset="0"/>
                      </a:endParaRPr>
                    </a:p>
                  </a:txBody>
                  <a:tcPr marL="4194" marR="4194" marT="0" marB="0" anchor="ctr">
                    <a:solidFill>
                      <a:schemeClr val="accent4">
                        <a:lumMod val="40000"/>
                        <a:lumOff val="60000"/>
                      </a:schemeClr>
                    </a:solidFill>
                  </a:tcPr>
                </a:tc>
                <a:tc>
                  <a:txBody>
                    <a:bodyPr/>
                    <a:lstStyle/>
                    <a:p>
                      <a:pPr indent="540385" algn="ctr">
                        <a:lnSpc>
                          <a:spcPct val="107000"/>
                        </a:lnSpc>
                        <a:spcBef>
                          <a:spcPts val="600"/>
                        </a:spcBef>
                        <a:spcAft>
                          <a:spcPts val="300"/>
                        </a:spcAft>
                      </a:pPr>
                      <a:r>
                        <a:rPr lang="es-MX" sz="1000" dirty="0">
                          <a:solidFill>
                            <a:schemeClr val="tx1"/>
                          </a:solidFill>
                          <a:effectLst/>
                        </a:rPr>
                        <a:t>Tienda Virtual</a:t>
                      </a:r>
                      <a:endParaRPr lang="es-CL" sz="1000" dirty="0">
                        <a:solidFill>
                          <a:schemeClr val="tx1"/>
                        </a:solidFill>
                        <a:effectLst/>
                        <a:latin typeface="Times New Roman" panose="02020603050405020304" pitchFamily="18" charset="0"/>
                        <a:ea typeface="Times New Roman" panose="02020603050405020304" pitchFamily="18" charset="0"/>
                      </a:endParaRPr>
                    </a:p>
                  </a:txBody>
                  <a:tcPr marL="4194" marR="4194" marT="0" marB="0" anchor="ctr">
                    <a:solidFill>
                      <a:schemeClr val="accent4">
                        <a:lumMod val="40000"/>
                        <a:lumOff val="60000"/>
                      </a:schemeClr>
                    </a:solidFill>
                  </a:tcPr>
                </a:tc>
                <a:tc>
                  <a:txBody>
                    <a:bodyPr/>
                    <a:lstStyle/>
                    <a:p>
                      <a:pPr indent="540385" algn="ctr">
                        <a:lnSpc>
                          <a:spcPct val="107000"/>
                        </a:lnSpc>
                        <a:spcBef>
                          <a:spcPts val="600"/>
                        </a:spcBef>
                        <a:spcAft>
                          <a:spcPts val="300"/>
                        </a:spcAft>
                      </a:pPr>
                      <a:r>
                        <a:rPr lang="es-MX" sz="1000" dirty="0">
                          <a:solidFill>
                            <a:schemeClr val="tx1"/>
                          </a:solidFill>
                          <a:effectLst/>
                        </a:rPr>
                        <a:t>Comercialización de los productos realizada por medio de la tienda virtual</a:t>
                      </a:r>
                      <a:endParaRPr lang="es-CL" sz="1000" dirty="0">
                        <a:solidFill>
                          <a:schemeClr val="tx1"/>
                        </a:solidFill>
                        <a:effectLst/>
                        <a:latin typeface="Times New Roman" panose="02020603050405020304" pitchFamily="18" charset="0"/>
                        <a:ea typeface="Times New Roman" panose="02020603050405020304" pitchFamily="18" charset="0"/>
                      </a:endParaRPr>
                    </a:p>
                  </a:txBody>
                  <a:tcPr marL="4194" marR="4194" marT="0" marB="0" anchor="ctr">
                    <a:solidFill>
                      <a:schemeClr val="accent4">
                        <a:lumMod val="40000"/>
                        <a:lumOff val="60000"/>
                      </a:schemeClr>
                    </a:solidFill>
                  </a:tcPr>
                </a:tc>
                <a:extLst>
                  <a:ext uri="{0D108BD9-81ED-4DB2-BD59-A6C34878D82A}">
                    <a16:rowId xmlns:a16="http://schemas.microsoft.com/office/drawing/2014/main" val="1489178256"/>
                  </a:ext>
                </a:extLst>
              </a:tr>
              <a:tr h="459872">
                <a:tc>
                  <a:txBody>
                    <a:bodyPr/>
                    <a:lstStyle/>
                    <a:p>
                      <a:pPr marL="0" indent="92075" algn="l" defTabSz="914400" rtl="0" eaLnBrk="1" latinLnBrk="0" hangingPunct="1">
                        <a:lnSpc>
                          <a:spcPct val="107000"/>
                        </a:lnSpc>
                        <a:spcBef>
                          <a:spcPts val="600"/>
                        </a:spcBef>
                        <a:spcAft>
                          <a:spcPts val="300"/>
                        </a:spcAft>
                      </a:pPr>
                      <a:r>
                        <a:rPr lang="es-MX" sz="1000" b="1" kern="1200" dirty="0">
                          <a:solidFill>
                            <a:schemeClr val="tx1"/>
                          </a:solidFill>
                          <a:effectLst/>
                          <a:latin typeface="+mn-lt"/>
                          <a:ea typeface="+mn-ea"/>
                          <a:cs typeface="+mn-cs"/>
                        </a:rPr>
                        <a:t>Brasil</a:t>
                      </a:r>
                      <a:endParaRPr lang="es-CL" sz="1000" b="1" kern="1200" dirty="0">
                        <a:solidFill>
                          <a:schemeClr val="tx1"/>
                        </a:solidFill>
                        <a:effectLst/>
                        <a:latin typeface="+mn-lt"/>
                        <a:ea typeface="+mn-ea"/>
                        <a:cs typeface="+mn-cs"/>
                      </a:endParaRPr>
                    </a:p>
                  </a:txBody>
                  <a:tcPr marL="4194" marR="4194" marT="0" marB="0" anchor="ctr">
                    <a:solidFill>
                      <a:schemeClr val="accent2">
                        <a:lumMod val="20000"/>
                        <a:lumOff val="80000"/>
                      </a:schemeClr>
                    </a:solidFill>
                  </a:tcPr>
                </a:tc>
                <a:tc>
                  <a:txBody>
                    <a:bodyPr/>
                    <a:lstStyle/>
                    <a:p>
                      <a:pPr indent="540385" algn="ctr">
                        <a:lnSpc>
                          <a:spcPct val="107000"/>
                        </a:lnSpc>
                        <a:spcBef>
                          <a:spcPts val="600"/>
                        </a:spcBef>
                        <a:spcAft>
                          <a:spcPts val="300"/>
                        </a:spcAft>
                      </a:pPr>
                      <a:r>
                        <a:rPr lang="es-MX" sz="1000" dirty="0">
                          <a:solidFill>
                            <a:schemeClr val="tx1"/>
                          </a:solidFill>
                          <a:effectLst/>
                        </a:rPr>
                        <a:t>CNA; SAF/MAPA; CONAB; CEASAS</a:t>
                      </a:r>
                      <a:endParaRPr lang="es-CL" sz="1000" dirty="0">
                        <a:solidFill>
                          <a:schemeClr val="tx1"/>
                        </a:solidFill>
                        <a:effectLst/>
                        <a:latin typeface="Times New Roman" panose="02020603050405020304" pitchFamily="18" charset="0"/>
                        <a:ea typeface="Times New Roman" panose="02020603050405020304" pitchFamily="18" charset="0"/>
                      </a:endParaRPr>
                    </a:p>
                  </a:txBody>
                  <a:tcPr marL="4194" marR="4194" marT="0" marB="0" anchor="ctr">
                    <a:solidFill>
                      <a:schemeClr val="bg1"/>
                    </a:solidFill>
                  </a:tcPr>
                </a:tc>
                <a:tc>
                  <a:txBody>
                    <a:bodyPr/>
                    <a:lstStyle/>
                    <a:p>
                      <a:pPr indent="540385" algn="ctr">
                        <a:lnSpc>
                          <a:spcPct val="107000"/>
                        </a:lnSpc>
                        <a:spcBef>
                          <a:spcPts val="600"/>
                        </a:spcBef>
                        <a:spcAft>
                          <a:spcPts val="300"/>
                        </a:spcAft>
                      </a:pPr>
                      <a:r>
                        <a:rPr lang="es-MX" sz="1000" dirty="0">
                          <a:solidFill>
                            <a:schemeClr val="tx1"/>
                          </a:solidFill>
                          <a:effectLst/>
                        </a:rPr>
                        <a:t>Tienda Virtual</a:t>
                      </a:r>
                      <a:endParaRPr lang="es-CL" sz="1000" dirty="0">
                        <a:solidFill>
                          <a:schemeClr val="tx1"/>
                        </a:solidFill>
                        <a:effectLst/>
                        <a:latin typeface="Times New Roman" panose="02020603050405020304" pitchFamily="18" charset="0"/>
                        <a:ea typeface="Times New Roman" panose="02020603050405020304" pitchFamily="18" charset="0"/>
                      </a:endParaRPr>
                    </a:p>
                  </a:txBody>
                  <a:tcPr marL="4194" marR="4194" marT="0" marB="0" anchor="ctr">
                    <a:solidFill>
                      <a:schemeClr val="bg1"/>
                    </a:solidFill>
                  </a:tcPr>
                </a:tc>
                <a:tc>
                  <a:txBody>
                    <a:bodyPr/>
                    <a:lstStyle/>
                    <a:p>
                      <a:pPr indent="540385" algn="ctr">
                        <a:lnSpc>
                          <a:spcPct val="107000"/>
                        </a:lnSpc>
                        <a:spcBef>
                          <a:spcPts val="600"/>
                        </a:spcBef>
                        <a:spcAft>
                          <a:spcPts val="300"/>
                        </a:spcAft>
                      </a:pPr>
                      <a:r>
                        <a:rPr lang="es-MX" sz="1000" dirty="0">
                          <a:solidFill>
                            <a:schemeClr val="tx1"/>
                          </a:solidFill>
                          <a:effectLst/>
                        </a:rPr>
                        <a:t>Integrar pequeños agricultores, cooperativas, supermercados y empresas de logística. Priorización de cadenas de productos perecibles, como frutas, verduras, legumbres, algunos derivados lácteos y embutidos</a:t>
                      </a:r>
                      <a:endParaRPr lang="es-CL" sz="1000" dirty="0">
                        <a:solidFill>
                          <a:schemeClr val="tx1"/>
                        </a:solidFill>
                        <a:effectLst/>
                        <a:latin typeface="Times New Roman" panose="02020603050405020304" pitchFamily="18" charset="0"/>
                        <a:ea typeface="Times New Roman" panose="02020603050405020304" pitchFamily="18" charset="0"/>
                      </a:endParaRPr>
                    </a:p>
                  </a:txBody>
                  <a:tcPr marL="4194" marR="4194" marT="0" marB="0" anchor="ctr">
                    <a:solidFill>
                      <a:schemeClr val="bg1"/>
                    </a:solidFill>
                  </a:tcPr>
                </a:tc>
                <a:extLst>
                  <a:ext uri="{0D108BD9-81ED-4DB2-BD59-A6C34878D82A}">
                    <a16:rowId xmlns:a16="http://schemas.microsoft.com/office/drawing/2014/main" val="4122183978"/>
                  </a:ext>
                </a:extLst>
              </a:tr>
              <a:tr h="297633">
                <a:tc rowSpan="2">
                  <a:txBody>
                    <a:bodyPr/>
                    <a:lstStyle/>
                    <a:p>
                      <a:pPr marL="0" indent="92075" algn="l" defTabSz="914400" rtl="0" eaLnBrk="1" latinLnBrk="0" hangingPunct="1">
                        <a:lnSpc>
                          <a:spcPct val="107000"/>
                        </a:lnSpc>
                        <a:spcBef>
                          <a:spcPts val="600"/>
                        </a:spcBef>
                        <a:spcAft>
                          <a:spcPts val="300"/>
                        </a:spcAft>
                      </a:pPr>
                      <a:r>
                        <a:rPr lang="es-MX" sz="1000" b="1" kern="1200" dirty="0">
                          <a:solidFill>
                            <a:schemeClr val="tx1"/>
                          </a:solidFill>
                          <a:effectLst/>
                          <a:latin typeface="+mn-lt"/>
                          <a:ea typeface="+mn-ea"/>
                          <a:cs typeface="+mn-cs"/>
                        </a:rPr>
                        <a:t>Bahía</a:t>
                      </a:r>
                      <a:endParaRPr lang="es-CL" sz="1000" b="1" kern="1200" dirty="0">
                        <a:solidFill>
                          <a:schemeClr val="tx1"/>
                        </a:solidFill>
                        <a:effectLst/>
                        <a:latin typeface="+mn-lt"/>
                        <a:ea typeface="+mn-ea"/>
                        <a:cs typeface="+mn-cs"/>
                      </a:endParaRPr>
                    </a:p>
                  </a:txBody>
                  <a:tcPr marL="4194" marR="4194" marT="0" marB="0" anchor="ctr">
                    <a:solidFill>
                      <a:schemeClr val="accent2">
                        <a:lumMod val="20000"/>
                        <a:lumOff val="80000"/>
                      </a:schemeClr>
                    </a:solidFill>
                  </a:tcPr>
                </a:tc>
                <a:tc>
                  <a:txBody>
                    <a:bodyPr/>
                    <a:lstStyle/>
                    <a:p>
                      <a:pPr indent="540385" algn="ctr">
                        <a:lnSpc>
                          <a:spcPct val="107000"/>
                        </a:lnSpc>
                        <a:spcBef>
                          <a:spcPts val="600"/>
                        </a:spcBef>
                        <a:spcAft>
                          <a:spcPts val="300"/>
                        </a:spcAft>
                      </a:pPr>
                      <a:r>
                        <a:rPr lang="es-MX" sz="1000" dirty="0">
                          <a:solidFill>
                            <a:schemeClr val="tx1"/>
                          </a:solidFill>
                          <a:effectLst/>
                        </a:rPr>
                        <a:t>Gobierno del estado de Bahía y Cooperativas</a:t>
                      </a:r>
                      <a:endParaRPr lang="es-CL" sz="1000" dirty="0">
                        <a:solidFill>
                          <a:schemeClr val="tx1"/>
                        </a:solidFill>
                        <a:effectLst/>
                        <a:latin typeface="Times New Roman" panose="02020603050405020304" pitchFamily="18" charset="0"/>
                        <a:ea typeface="Times New Roman" panose="02020603050405020304" pitchFamily="18" charset="0"/>
                      </a:endParaRPr>
                    </a:p>
                  </a:txBody>
                  <a:tcPr marL="4194" marR="4194" marT="0" marB="0" anchor="ctr">
                    <a:solidFill>
                      <a:schemeClr val="accent4">
                        <a:lumMod val="40000"/>
                        <a:lumOff val="60000"/>
                      </a:schemeClr>
                    </a:solidFill>
                  </a:tcPr>
                </a:tc>
                <a:tc>
                  <a:txBody>
                    <a:bodyPr/>
                    <a:lstStyle/>
                    <a:p>
                      <a:pPr indent="540385" algn="ctr">
                        <a:lnSpc>
                          <a:spcPct val="107000"/>
                        </a:lnSpc>
                        <a:spcBef>
                          <a:spcPts val="600"/>
                        </a:spcBef>
                        <a:spcAft>
                          <a:spcPts val="300"/>
                        </a:spcAft>
                      </a:pPr>
                      <a:r>
                        <a:rPr lang="es-MX" sz="1000" dirty="0">
                          <a:solidFill>
                            <a:schemeClr val="tx1"/>
                          </a:solidFill>
                          <a:effectLst/>
                        </a:rPr>
                        <a:t>Catálogo Virtual</a:t>
                      </a:r>
                      <a:endParaRPr lang="es-CL" sz="1000" dirty="0">
                        <a:solidFill>
                          <a:schemeClr val="tx1"/>
                        </a:solidFill>
                        <a:effectLst/>
                        <a:latin typeface="Times New Roman" panose="02020603050405020304" pitchFamily="18" charset="0"/>
                        <a:ea typeface="Times New Roman" panose="02020603050405020304" pitchFamily="18" charset="0"/>
                      </a:endParaRPr>
                    </a:p>
                  </a:txBody>
                  <a:tcPr marL="4194" marR="4194" marT="0" marB="0" anchor="ctr">
                    <a:solidFill>
                      <a:schemeClr val="accent4">
                        <a:lumMod val="40000"/>
                        <a:lumOff val="60000"/>
                      </a:schemeClr>
                    </a:solidFill>
                  </a:tcPr>
                </a:tc>
                <a:tc>
                  <a:txBody>
                    <a:bodyPr/>
                    <a:lstStyle/>
                    <a:p>
                      <a:pPr indent="540385" algn="ctr">
                        <a:lnSpc>
                          <a:spcPct val="107000"/>
                        </a:lnSpc>
                        <a:spcBef>
                          <a:spcPts val="600"/>
                        </a:spcBef>
                        <a:spcAft>
                          <a:spcPts val="300"/>
                        </a:spcAft>
                      </a:pPr>
                      <a:r>
                        <a:rPr lang="es-MX" sz="1000" dirty="0">
                          <a:solidFill>
                            <a:schemeClr val="tx1"/>
                          </a:solidFill>
                          <a:effectLst/>
                        </a:rPr>
                        <a:t>Integrar cooperativas que trabajan con el sistema de entrega (</a:t>
                      </a:r>
                      <a:r>
                        <a:rPr lang="es-MX" sz="1000" dirty="0" err="1">
                          <a:solidFill>
                            <a:schemeClr val="tx1"/>
                          </a:solidFill>
                          <a:effectLst/>
                        </a:rPr>
                        <a:t>delivery</a:t>
                      </a:r>
                      <a:r>
                        <a:rPr lang="es-MX" sz="1000" dirty="0">
                          <a:solidFill>
                            <a:schemeClr val="tx1"/>
                          </a:solidFill>
                          <a:effectLst/>
                        </a:rPr>
                        <a:t>)</a:t>
                      </a:r>
                      <a:endParaRPr lang="es-CL" sz="1000" dirty="0">
                        <a:solidFill>
                          <a:schemeClr val="tx1"/>
                        </a:solidFill>
                        <a:effectLst/>
                        <a:latin typeface="Times New Roman" panose="02020603050405020304" pitchFamily="18" charset="0"/>
                        <a:ea typeface="Times New Roman" panose="02020603050405020304" pitchFamily="18" charset="0"/>
                      </a:endParaRPr>
                    </a:p>
                  </a:txBody>
                  <a:tcPr marL="4194" marR="4194" marT="0" marB="0" anchor="ctr">
                    <a:solidFill>
                      <a:schemeClr val="accent4">
                        <a:lumMod val="40000"/>
                        <a:lumOff val="60000"/>
                      </a:schemeClr>
                    </a:solidFill>
                  </a:tcPr>
                </a:tc>
                <a:extLst>
                  <a:ext uri="{0D108BD9-81ED-4DB2-BD59-A6C34878D82A}">
                    <a16:rowId xmlns:a16="http://schemas.microsoft.com/office/drawing/2014/main" val="2274576008"/>
                  </a:ext>
                </a:extLst>
              </a:tr>
              <a:tr h="297633">
                <a:tc vMerge="1">
                  <a:txBody>
                    <a:bodyPr/>
                    <a:lstStyle/>
                    <a:p>
                      <a:endParaRPr lang="es-CL"/>
                    </a:p>
                  </a:txBody>
                  <a:tcPr/>
                </a:tc>
                <a:tc>
                  <a:txBody>
                    <a:bodyPr/>
                    <a:lstStyle/>
                    <a:p>
                      <a:pPr indent="540385" algn="ctr">
                        <a:lnSpc>
                          <a:spcPct val="107000"/>
                        </a:lnSpc>
                        <a:spcBef>
                          <a:spcPts val="600"/>
                        </a:spcBef>
                        <a:spcAft>
                          <a:spcPts val="300"/>
                        </a:spcAft>
                      </a:pPr>
                      <a:r>
                        <a:rPr lang="es-MX" sz="1000" dirty="0">
                          <a:solidFill>
                            <a:schemeClr val="tx1"/>
                          </a:solidFill>
                          <a:effectLst/>
                        </a:rPr>
                        <a:t>Cooperativas del estado de Bahía</a:t>
                      </a:r>
                      <a:endParaRPr lang="es-CL" sz="1000" dirty="0">
                        <a:solidFill>
                          <a:schemeClr val="tx1"/>
                        </a:solidFill>
                        <a:effectLst/>
                        <a:latin typeface="Times New Roman" panose="02020603050405020304" pitchFamily="18" charset="0"/>
                        <a:ea typeface="Times New Roman" panose="02020603050405020304" pitchFamily="18" charset="0"/>
                      </a:endParaRPr>
                    </a:p>
                  </a:txBody>
                  <a:tcPr marL="4194" marR="4194" marT="0" marB="0" anchor="ctr">
                    <a:solidFill>
                      <a:schemeClr val="bg1"/>
                    </a:solidFill>
                  </a:tcPr>
                </a:tc>
                <a:tc>
                  <a:txBody>
                    <a:bodyPr/>
                    <a:lstStyle/>
                    <a:p>
                      <a:pPr indent="540385" algn="ctr">
                        <a:lnSpc>
                          <a:spcPct val="107000"/>
                        </a:lnSpc>
                        <a:spcBef>
                          <a:spcPts val="600"/>
                        </a:spcBef>
                        <a:spcAft>
                          <a:spcPts val="300"/>
                        </a:spcAft>
                      </a:pPr>
                      <a:r>
                        <a:rPr lang="es-MX" sz="1000" dirty="0">
                          <a:solidFill>
                            <a:schemeClr val="tx1"/>
                          </a:solidFill>
                          <a:effectLst/>
                        </a:rPr>
                        <a:t>Tienda Virtual; Instagram; Facebook</a:t>
                      </a:r>
                      <a:endParaRPr lang="es-CL" sz="1000" dirty="0">
                        <a:solidFill>
                          <a:schemeClr val="tx1"/>
                        </a:solidFill>
                        <a:effectLst/>
                        <a:latin typeface="Times New Roman" panose="02020603050405020304" pitchFamily="18" charset="0"/>
                        <a:ea typeface="Times New Roman" panose="02020603050405020304" pitchFamily="18" charset="0"/>
                      </a:endParaRPr>
                    </a:p>
                  </a:txBody>
                  <a:tcPr marL="4194" marR="4194" marT="0" marB="0" anchor="ctr">
                    <a:solidFill>
                      <a:schemeClr val="bg1"/>
                    </a:solidFill>
                  </a:tcPr>
                </a:tc>
                <a:tc>
                  <a:txBody>
                    <a:bodyPr/>
                    <a:lstStyle/>
                    <a:p>
                      <a:pPr indent="540385" algn="ctr">
                        <a:lnSpc>
                          <a:spcPct val="107000"/>
                        </a:lnSpc>
                        <a:spcBef>
                          <a:spcPts val="600"/>
                        </a:spcBef>
                        <a:spcAft>
                          <a:spcPts val="300"/>
                        </a:spcAft>
                      </a:pPr>
                      <a:r>
                        <a:rPr lang="es-MX" sz="1000" dirty="0">
                          <a:solidFill>
                            <a:schemeClr val="tx1"/>
                          </a:solidFill>
                          <a:effectLst/>
                        </a:rPr>
                        <a:t>Tienda Virtual para venta de productos de las cooperativas</a:t>
                      </a:r>
                      <a:endParaRPr lang="es-CL" sz="1000" dirty="0">
                        <a:solidFill>
                          <a:schemeClr val="tx1"/>
                        </a:solidFill>
                        <a:effectLst/>
                        <a:latin typeface="Times New Roman" panose="02020603050405020304" pitchFamily="18" charset="0"/>
                        <a:ea typeface="Times New Roman" panose="02020603050405020304" pitchFamily="18" charset="0"/>
                      </a:endParaRPr>
                    </a:p>
                  </a:txBody>
                  <a:tcPr marL="4194" marR="4194" marT="0" marB="0" anchor="ctr">
                    <a:solidFill>
                      <a:schemeClr val="bg1"/>
                    </a:solidFill>
                  </a:tcPr>
                </a:tc>
                <a:extLst>
                  <a:ext uri="{0D108BD9-81ED-4DB2-BD59-A6C34878D82A}">
                    <a16:rowId xmlns:a16="http://schemas.microsoft.com/office/drawing/2014/main" val="3013278682"/>
                  </a:ext>
                </a:extLst>
              </a:tr>
              <a:tr h="297633">
                <a:tc>
                  <a:txBody>
                    <a:bodyPr/>
                    <a:lstStyle/>
                    <a:p>
                      <a:pPr marL="0" indent="92075" algn="l" defTabSz="914400" rtl="0" eaLnBrk="1" latinLnBrk="0" hangingPunct="1">
                        <a:lnSpc>
                          <a:spcPct val="107000"/>
                        </a:lnSpc>
                        <a:spcBef>
                          <a:spcPts val="600"/>
                        </a:spcBef>
                        <a:spcAft>
                          <a:spcPts val="300"/>
                        </a:spcAft>
                      </a:pPr>
                      <a:r>
                        <a:rPr lang="es-MX" sz="1000" b="1" kern="1200" dirty="0">
                          <a:solidFill>
                            <a:schemeClr val="tx1"/>
                          </a:solidFill>
                          <a:effectLst/>
                          <a:latin typeface="+mn-lt"/>
                          <a:ea typeface="+mn-ea"/>
                          <a:cs typeface="+mn-cs"/>
                        </a:rPr>
                        <a:t>Mato Grosso do Sul</a:t>
                      </a:r>
                      <a:endParaRPr lang="es-CL" sz="1000" b="1" kern="1200" dirty="0">
                        <a:solidFill>
                          <a:schemeClr val="tx1"/>
                        </a:solidFill>
                        <a:effectLst/>
                        <a:latin typeface="+mn-lt"/>
                        <a:ea typeface="+mn-ea"/>
                        <a:cs typeface="+mn-cs"/>
                      </a:endParaRPr>
                    </a:p>
                  </a:txBody>
                  <a:tcPr marL="4194" marR="4194" marT="0" marB="0" anchor="ctr">
                    <a:solidFill>
                      <a:schemeClr val="accent2">
                        <a:lumMod val="20000"/>
                        <a:lumOff val="80000"/>
                      </a:schemeClr>
                    </a:solidFill>
                  </a:tcPr>
                </a:tc>
                <a:tc>
                  <a:txBody>
                    <a:bodyPr/>
                    <a:lstStyle/>
                    <a:p>
                      <a:pPr indent="540385" algn="ctr">
                        <a:lnSpc>
                          <a:spcPct val="107000"/>
                        </a:lnSpc>
                        <a:spcBef>
                          <a:spcPts val="600"/>
                        </a:spcBef>
                        <a:spcAft>
                          <a:spcPts val="300"/>
                        </a:spcAft>
                      </a:pPr>
                      <a:r>
                        <a:rPr lang="pt-BR" sz="1000" dirty="0" err="1">
                          <a:solidFill>
                            <a:schemeClr val="tx1"/>
                          </a:solidFill>
                          <a:effectLst/>
                        </a:rPr>
                        <a:t>Gobierno</a:t>
                      </a:r>
                      <a:r>
                        <a:rPr lang="pt-BR" sz="1000" dirty="0">
                          <a:solidFill>
                            <a:schemeClr val="tx1"/>
                          </a:solidFill>
                          <a:effectLst/>
                        </a:rPr>
                        <a:t> del estado de Mato Grosso do Sul; SEBRAE; SENAR</a:t>
                      </a:r>
                      <a:endParaRPr lang="es-CL" sz="1000" dirty="0">
                        <a:solidFill>
                          <a:schemeClr val="tx1"/>
                        </a:solidFill>
                        <a:effectLst/>
                        <a:latin typeface="Times New Roman" panose="02020603050405020304" pitchFamily="18" charset="0"/>
                        <a:ea typeface="Times New Roman" panose="02020603050405020304" pitchFamily="18" charset="0"/>
                      </a:endParaRPr>
                    </a:p>
                  </a:txBody>
                  <a:tcPr marL="4194" marR="4194" marT="0" marB="0" anchor="ctr">
                    <a:solidFill>
                      <a:schemeClr val="accent4">
                        <a:lumMod val="40000"/>
                        <a:lumOff val="60000"/>
                      </a:schemeClr>
                    </a:solidFill>
                  </a:tcPr>
                </a:tc>
                <a:tc>
                  <a:txBody>
                    <a:bodyPr/>
                    <a:lstStyle/>
                    <a:p>
                      <a:pPr indent="540385" algn="ctr">
                        <a:lnSpc>
                          <a:spcPct val="107000"/>
                        </a:lnSpc>
                        <a:spcBef>
                          <a:spcPts val="600"/>
                        </a:spcBef>
                        <a:spcAft>
                          <a:spcPts val="300"/>
                        </a:spcAft>
                      </a:pPr>
                      <a:r>
                        <a:rPr lang="es-MX" sz="1000" dirty="0">
                          <a:solidFill>
                            <a:schemeClr val="tx1"/>
                          </a:solidFill>
                          <a:effectLst/>
                        </a:rPr>
                        <a:t>Tienda Virtual</a:t>
                      </a:r>
                      <a:endParaRPr lang="es-CL" sz="1000" dirty="0">
                        <a:solidFill>
                          <a:schemeClr val="tx1"/>
                        </a:solidFill>
                        <a:effectLst/>
                        <a:latin typeface="Times New Roman" panose="02020603050405020304" pitchFamily="18" charset="0"/>
                        <a:ea typeface="Times New Roman" panose="02020603050405020304" pitchFamily="18" charset="0"/>
                      </a:endParaRPr>
                    </a:p>
                  </a:txBody>
                  <a:tcPr marL="4194" marR="4194" marT="0" marB="0" anchor="ctr">
                    <a:solidFill>
                      <a:schemeClr val="accent4">
                        <a:lumMod val="40000"/>
                        <a:lumOff val="60000"/>
                      </a:schemeClr>
                    </a:solidFill>
                  </a:tcPr>
                </a:tc>
                <a:tc>
                  <a:txBody>
                    <a:bodyPr/>
                    <a:lstStyle/>
                    <a:p>
                      <a:pPr indent="540385" algn="ctr">
                        <a:lnSpc>
                          <a:spcPct val="107000"/>
                        </a:lnSpc>
                        <a:spcBef>
                          <a:spcPts val="600"/>
                        </a:spcBef>
                        <a:spcAft>
                          <a:spcPts val="300"/>
                        </a:spcAft>
                      </a:pPr>
                      <a:r>
                        <a:rPr lang="es-MX" sz="1000" dirty="0">
                          <a:solidFill>
                            <a:schemeClr val="tx1"/>
                          </a:solidFill>
                          <a:effectLst/>
                        </a:rPr>
                        <a:t>Plataforma digital (</a:t>
                      </a:r>
                      <a:r>
                        <a:rPr lang="es-MX" sz="1000" dirty="0" err="1">
                          <a:solidFill>
                            <a:schemeClr val="tx1"/>
                          </a:solidFill>
                          <a:effectLst/>
                        </a:rPr>
                        <a:t>Macunã</a:t>
                      </a:r>
                      <a:r>
                        <a:rPr lang="es-MX" sz="1000" dirty="0">
                          <a:solidFill>
                            <a:schemeClr val="tx1"/>
                          </a:solidFill>
                          <a:effectLst/>
                        </a:rPr>
                        <a:t>) para vincular el agricultor familiar con el consumidor final</a:t>
                      </a:r>
                      <a:endParaRPr lang="es-CL" sz="1000" dirty="0">
                        <a:solidFill>
                          <a:schemeClr val="tx1"/>
                        </a:solidFill>
                        <a:effectLst/>
                        <a:latin typeface="Times New Roman" panose="02020603050405020304" pitchFamily="18" charset="0"/>
                        <a:ea typeface="Times New Roman" panose="02020603050405020304" pitchFamily="18" charset="0"/>
                      </a:endParaRPr>
                    </a:p>
                  </a:txBody>
                  <a:tcPr marL="4194" marR="4194" marT="0" marB="0" anchor="ctr">
                    <a:solidFill>
                      <a:schemeClr val="accent4">
                        <a:lumMod val="40000"/>
                        <a:lumOff val="60000"/>
                      </a:schemeClr>
                    </a:solidFill>
                  </a:tcPr>
                </a:tc>
                <a:extLst>
                  <a:ext uri="{0D108BD9-81ED-4DB2-BD59-A6C34878D82A}">
                    <a16:rowId xmlns:a16="http://schemas.microsoft.com/office/drawing/2014/main" val="1599834126"/>
                  </a:ext>
                </a:extLst>
              </a:tr>
              <a:tr h="459872">
                <a:tc>
                  <a:txBody>
                    <a:bodyPr/>
                    <a:lstStyle/>
                    <a:p>
                      <a:pPr marL="0" indent="92075" algn="l" defTabSz="914400" rtl="0" eaLnBrk="1" latinLnBrk="0" hangingPunct="1">
                        <a:lnSpc>
                          <a:spcPct val="107000"/>
                        </a:lnSpc>
                        <a:spcBef>
                          <a:spcPts val="600"/>
                        </a:spcBef>
                        <a:spcAft>
                          <a:spcPts val="300"/>
                        </a:spcAft>
                      </a:pPr>
                      <a:r>
                        <a:rPr lang="es-MX" sz="1000" b="1" kern="1200" dirty="0">
                          <a:solidFill>
                            <a:schemeClr val="tx1"/>
                          </a:solidFill>
                          <a:effectLst/>
                          <a:latin typeface="+mn-lt"/>
                          <a:ea typeface="+mn-ea"/>
                          <a:cs typeface="+mn-cs"/>
                        </a:rPr>
                        <a:t>Santa Catarina</a:t>
                      </a:r>
                      <a:endParaRPr lang="es-CL" sz="1000" b="1" kern="1200" dirty="0">
                        <a:solidFill>
                          <a:schemeClr val="tx1"/>
                        </a:solidFill>
                        <a:effectLst/>
                        <a:latin typeface="+mn-lt"/>
                        <a:ea typeface="+mn-ea"/>
                        <a:cs typeface="+mn-cs"/>
                      </a:endParaRPr>
                    </a:p>
                  </a:txBody>
                  <a:tcPr marL="4194" marR="4194" marT="0" marB="0" anchor="ctr">
                    <a:solidFill>
                      <a:schemeClr val="accent2">
                        <a:lumMod val="20000"/>
                        <a:lumOff val="80000"/>
                      </a:schemeClr>
                    </a:solidFill>
                  </a:tcPr>
                </a:tc>
                <a:tc>
                  <a:txBody>
                    <a:bodyPr/>
                    <a:lstStyle/>
                    <a:p>
                      <a:pPr indent="540385" algn="ctr">
                        <a:lnSpc>
                          <a:spcPct val="107000"/>
                        </a:lnSpc>
                        <a:spcBef>
                          <a:spcPts val="600"/>
                        </a:spcBef>
                        <a:spcAft>
                          <a:spcPts val="300"/>
                        </a:spcAft>
                      </a:pPr>
                      <a:r>
                        <a:rPr lang="es-MX" sz="1000" dirty="0">
                          <a:solidFill>
                            <a:schemeClr val="tx1"/>
                          </a:solidFill>
                          <a:effectLst/>
                        </a:rPr>
                        <a:t>Startup </a:t>
                      </a:r>
                      <a:r>
                        <a:rPr lang="es-MX" sz="1000" dirty="0" err="1">
                          <a:solidFill>
                            <a:schemeClr val="tx1"/>
                          </a:solidFill>
                          <a:effectLst/>
                        </a:rPr>
                        <a:t>Sumá</a:t>
                      </a:r>
                      <a:r>
                        <a:rPr lang="es-MX" sz="1000" dirty="0">
                          <a:solidFill>
                            <a:schemeClr val="tx1"/>
                          </a:solidFill>
                          <a:effectLst/>
                        </a:rPr>
                        <a:t>, productores locales, cooperativas y grandes empresas</a:t>
                      </a:r>
                      <a:endParaRPr lang="es-CL" sz="1000" dirty="0">
                        <a:solidFill>
                          <a:schemeClr val="tx1"/>
                        </a:solidFill>
                        <a:effectLst/>
                        <a:latin typeface="Times New Roman" panose="02020603050405020304" pitchFamily="18" charset="0"/>
                        <a:ea typeface="Times New Roman" panose="02020603050405020304" pitchFamily="18" charset="0"/>
                      </a:endParaRPr>
                    </a:p>
                  </a:txBody>
                  <a:tcPr marL="4194" marR="4194" marT="0" marB="0" anchor="ctr">
                    <a:solidFill>
                      <a:schemeClr val="bg1"/>
                    </a:solidFill>
                  </a:tcPr>
                </a:tc>
                <a:tc>
                  <a:txBody>
                    <a:bodyPr/>
                    <a:lstStyle/>
                    <a:p>
                      <a:pPr indent="540385" algn="ctr">
                        <a:lnSpc>
                          <a:spcPct val="107000"/>
                        </a:lnSpc>
                        <a:spcBef>
                          <a:spcPts val="600"/>
                        </a:spcBef>
                        <a:spcAft>
                          <a:spcPts val="300"/>
                        </a:spcAft>
                      </a:pPr>
                      <a:r>
                        <a:rPr lang="es-MX" sz="1000" dirty="0" err="1">
                          <a:solidFill>
                            <a:schemeClr val="tx1"/>
                          </a:solidFill>
                          <a:effectLst/>
                        </a:rPr>
                        <a:t>Sumá</a:t>
                      </a:r>
                      <a:r>
                        <a:rPr lang="es-MX" sz="1000" dirty="0">
                          <a:solidFill>
                            <a:schemeClr val="tx1"/>
                          </a:solidFill>
                          <a:effectLst/>
                        </a:rPr>
                        <a:t> App</a:t>
                      </a:r>
                      <a:endParaRPr lang="es-CL" sz="1000" dirty="0">
                        <a:solidFill>
                          <a:schemeClr val="tx1"/>
                        </a:solidFill>
                        <a:effectLst/>
                        <a:latin typeface="Times New Roman" panose="02020603050405020304" pitchFamily="18" charset="0"/>
                        <a:ea typeface="Times New Roman" panose="02020603050405020304" pitchFamily="18" charset="0"/>
                      </a:endParaRPr>
                    </a:p>
                  </a:txBody>
                  <a:tcPr marL="4194" marR="4194" marT="0" marB="0" anchor="ctr">
                    <a:solidFill>
                      <a:schemeClr val="bg1"/>
                    </a:solidFill>
                  </a:tcPr>
                </a:tc>
                <a:tc>
                  <a:txBody>
                    <a:bodyPr/>
                    <a:lstStyle/>
                    <a:p>
                      <a:pPr indent="540385" algn="ctr">
                        <a:lnSpc>
                          <a:spcPct val="107000"/>
                        </a:lnSpc>
                        <a:spcBef>
                          <a:spcPts val="600"/>
                        </a:spcBef>
                        <a:spcAft>
                          <a:spcPts val="300"/>
                        </a:spcAft>
                      </a:pPr>
                      <a:r>
                        <a:rPr lang="es-MX" sz="1000" dirty="0">
                          <a:solidFill>
                            <a:schemeClr val="tx1"/>
                          </a:solidFill>
                          <a:effectLst/>
                        </a:rPr>
                        <a:t>Integración entre productores y comerciantes. Posee una base de 1.600 productores vinculados a 10 cooperativas y 100 compradores relacionados como hoteles, bares, restaurantes y empresas de refecciones colectivas</a:t>
                      </a:r>
                      <a:endParaRPr lang="es-CL" sz="1000" dirty="0">
                        <a:solidFill>
                          <a:schemeClr val="tx1"/>
                        </a:solidFill>
                        <a:effectLst/>
                        <a:latin typeface="Times New Roman" panose="02020603050405020304" pitchFamily="18" charset="0"/>
                        <a:ea typeface="Times New Roman" panose="02020603050405020304" pitchFamily="18" charset="0"/>
                      </a:endParaRPr>
                    </a:p>
                  </a:txBody>
                  <a:tcPr marL="4194" marR="4194" marT="0" marB="0" anchor="ctr">
                    <a:solidFill>
                      <a:schemeClr val="bg1"/>
                    </a:solidFill>
                  </a:tcPr>
                </a:tc>
                <a:extLst>
                  <a:ext uri="{0D108BD9-81ED-4DB2-BD59-A6C34878D82A}">
                    <a16:rowId xmlns:a16="http://schemas.microsoft.com/office/drawing/2014/main" val="852301466"/>
                  </a:ext>
                </a:extLst>
              </a:tr>
              <a:tr h="359121">
                <a:tc>
                  <a:txBody>
                    <a:bodyPr/>
                    <a:lstStyle/>
                    <a:p>
                      <a:pPr marL="0" indent="92075" algn="l" defTabSz="914400" rtl="0" eaLnBrk="1" latinLnBrk="0" hangingPunct="1">
                        <a:lnSpc>
                          <a:spcPct val="107000"/>
                        </a:lnSpc>
                        <a:spcBef>
                          <a:spcPts val="600"/>
                        </a:spcBef>
                        <a:spcAft>
                          <a:spcPts val="300"/>
                        </a:spcAft>
                      </a:pPr>
                      <a:r>
                        <a:rPr lang="es-MX" sz="1000" b="1" kern="1200" dirty="0">
                          <a:solidFill>
                            <a:schemeClr val="tx1"/>
                          </a:solidFill>
                          <a:effectLst/>
                          <a:latin typeface="+mn-lt"/>
                          <a:ea typeface="+mn-ea"/>
                          <a:cs typeface="+mn-cs"/>
                        </a:rPr>
                        <a:t>São Paulo</a:t>
                      </a:r>
                      <a:endParaRPr lang="es-CL" sz="1000" b="1" kern="1200" dirty="0">
                        <a:solidFill>
                          <a:schemeClr val="tx1"/>
                        </a:solidFill>
                        <a:effectLst/>
                        <a:latin typeface="+mn-lt"/>
                        <a:ea typeface="+mn-ea"/>
                        <a:cs typeface="+mn-cs"/>
                      </a:endParaRPr>
                    </a:p>
                  </a:txBody>
                  <a:tcPr marL="4194" marR="4194" marT="0" marB="0" anchor="ctr">
                    <a:solidFill>
                      <a:schemeClr val="accent2">
                        <a:lumMod val="20000"/>
                        <a:lumOff val="80000"/>
                      </a:schemeClr>
                    </a:solidFill>
                  </a:tcPr>
                </a:tc>
                <a:tc>
                  <a:txBody>
                    <a:bodyPr/>
                    <a:lstStyle/>
                    <a:p>
                      <a:pPr indent="540385" algn="ctr">
                        <a:lnSpc>
                          <a:spcPct val="107000"/>
                        </a:lnSpc>
                        <a:spcBef>
                          <a:spcPts val="600"/>
                        </a:spcBef>
                        <a:spcAft>
                          <a:spcPts val="300"/>
                        </a:spcAft>
                      </a:pPr>
                      <a:r>
                        <a:rPr lang="es-MX" sz="1000" dirty="0" err="1">
                          <a:solidFill>
                            <a:schemeClr val="tx1"/>
                          </a:solidFill>
                          <a:effectLst/>
                        </a:rPr>
                        <a:t>SmartAgro</a:t>
                      </a:r>
                      <a:r>
                        <a:rPr lang="es-MX" sz="1000" dirty="0">
                          <a:solidFill>
                            <a:schemeClr val="tx1"/>
                          </a:solidFill>
                          <a:effectLst/>
                        </a:rPr>
                        <a:t>, </a:t>
                      </a:r>
                      <a:r>
                        <a:rPr lang="es-MX" sz="1000" dirty="0" err="1">
                          <a:solidFill>
                            <a:schemeClr val="tx1"/>
                          </a:solidFill>
                          <a:effectLst/>
                        </a:rPr>
                        <a:t>cria</a:t>
                      </a:r>
                      <a:r>
                        <a:rPr lang="es-MX" sz="1000" dirty="0">
                          <a:solidFill>
                            <a:schemeClr val="tx1"/>
                          </a:solidFill>
                          <a:effectLst/>
                        </a:rPr>
                        <a:t> de equinos y bovinos</a:t>
                      </a:r>
                      <a:endParaRPr lang="es-CL" sz="1000" dirty="0">
                        <a:solidFill>
                          <a:schemeClr val="tx1"/>
                        </a:solidFill>
                        <a:effectLst/>
                        <a:latin typeface="Times New Roman" panose="02020603050405020304" pitchFamily="18" charset="0"/>
                        <a:ea typeface="+mn-ea"/>
                      </a:endParaRPr>
                    </a:p>
                  </a:txBody>
                  <a:tcPr marL="4194" marR="4194" marT="0" marB="0" anchor="ctr">
                    <a:solidFill>
                      <a:schemeClr val="accent4">
                        <a:lumMod val="40000"/>
                        <a:lumOff val="60000"/>
                      </a:schemeClr>
                    </a:solidFill>
                  </a:tcPr>
                </a:tc>
                <a:tc>
                  <a:txBody>
                    <a:bodyPr/>
                    <a:lstStyle/>
                    <a:p>
                      <a:pPr indent="540385" algn="ctr">
                        <a:lnSpc>
                          <a:spcPct val="107000"/>
                        </a:lnSpc>
                        <a:spcBef>
                          <a:spcPts val="600"/>
                        </a:spcBef>
                        <a:spcAft>
                          <a:spcPts val="300"/>
                        </a:spcAft>
                      </a:pPr>
                      <a:r>
                        <a:rPr lang="es-MX" sz="1000" dirty="0" err="1">
                          <a:solidFill>
                            <a:schemeClr val="tx1"/>
                          </a:solidFill>
                          <a:effectLst/>
                        </a:rPr>
                        <a:t>SmartAgro</a:t>
                      </a:r>
                      <a:endParaRPr lang="es-CL" sz="1000" dirty="0">
                        <a:solidFill>
                          <a:schemeClr val="tx1"/>
                        </a:solidFill>
                        <a:effectLst/>
                        <a:latin typeface="Times New Roman" panose="02020603050405020304" pitchFamily="18" charset="0"/>
                        <a:ea typeface="Times New Roman" panose="02020603050405020304" pitchFamily="18" charset="0"/>
                      </a:endParaRPr>
                    </a:p>
                  </a:txBody>
                  <a:tcPr marL="4194" marR="4194" marT="0" marB="0" anchor="ctr">
                    <a:solidFill>
                      <a:schemeClr val="accent4">
                        <a:lumMod val="40000"/>
                        <a:lumOff val="60000"/>
                      </a:schemeClr>
                    </a:solidFill>
                  </a:tcPr>
                </a:tc>
                <a:tc>
                  <a:txBody>
                    <a:bodyPr/>
                    <a:lstStyle/>
                    <a:p>
                      <a:pPr indent="540385" algn="ctr">
                        <a:lnSpc>
                          <a:spcPct val="107000"/>
                        </a:lnSpc>
                        <a:spcBef>
                          <a:spcPts val="600"/>
                        </a:spcBef>
                        <a:spcAft>
                          <a:spcPts val="300"/>
                        </a:spcAft>
                      </a:pPr>
                      <a:r>
                        <a:rPr lang="es-MX" sz="1000" dirty="0">
                          <a:solidFill>
                            <a:schemeClr val="tx1"/>
                          </a:solidFill>
                          <a:effectLst/>
                        </a:rPr>
                        <a:t>Creadores pueden participar, con seguridad, de subastas de equinos y bovinos. La startup facilita todo el proceso de compra y venta, inclusive el período </a:t>
                      </a:r>
                      <a:r>
                        <a:rPr lang="es-MX" sz="1000" dirty="0" err="1">
                          <a:solidFill>
                            <a:schemeClr val="tx1"/>
                          </a:solidFill>
                          <a:effectLst/>
                        </a:rPr>
                        <a:t>post-subasta</a:t>
                      </a:r>
                      <a:endParaRPr lang="es-CL" sz="1000" dirty="0">
                        <a:solidFill>
                          <a:schemeClr val="tx1"/>
                        </a:solidFill>
                        <a:effectLst/>
                        <a:latin typeface="Times New Roman" panose="02020603050405020304" pitchFamily="18" charset="0"/>
                        <a:ea typeface="Times New Roman" panose="02020603050405020304" pitchFamily="18" charset="0"/>
                      </a:endParaRPr>
                    </a:p>
                  </a:txBody>
                  <a:tcPr marL="4194" marR="4194" marT="0" marB="0" anchor="ctr">
                    <a:solidFill>
                      <a:schemeClr val="accent4">
                        <a:lumMod val="40000"/>
                        <a:lumOff val="60000"/>
                      </a:schemeClr>
                    </a:solidFill>
                  </a:tcPr>
                </a:tc>
                <a:extLst>
                  <a:ext uri="{0D108BD9-81ED-4DB2-BD59-A6C34878D82A}">
                    <a16:rowId xmlns:a16="http://schemas.microsoft.com/office/drawing/2014/main" val="1599258778"/>
                  </a:ext>
                </a:extLst>
              </a:tr>
              <a:tr h="297633">
                <a:tc>
                  <a:txBody>
                    <a:bodyPr/>
                    <a:lstStyle/>
                    <a:p>
                      <a:pPr marL="0" indent="92075" algn="l" defTabSz="914400" rtl="0" eaLnBrk="1" latinLnBrk="0" hangingPunct="1">
                        <a:lnSpc>
                          <a:spcPct val="107000"/>
                        </a:lnSpc>
                        <a:spcBef>
                          <a:spcPts val="600"/>
                        </a:spcBef>
                        <a:spcAft>
                          <a:spcPts val="300"/>
                        </a:spcAft>
                      </a:pPr>
                      <a:r>
                        <a:rPr lang="es-MX" sz="1000" b="1" kern="1200" dirty="0">
                          <a:solidFill>
                            <a:schemeClr val="tx1"/>
                          </a:solidFill>
                          <a:effectLst/>
                          <a:latin typeface="+mn-lt"/>
                          <a:ea typeface="+mn-ea"/>
                          <a:cs typeface="+mn-cs"/>
                        </a:rPr>
                        <a:t>Amazonas</a:t>
                      </a:r>
                      <a:endParaRPr lang="es-CL" sz="1000" b="1" kern="1200" dirty="0">
                        <a:solidFill>
                          <a:schemeClr val="tx1"/>
                        </a:solidFill>
                        <a:effectLst/>
                        <a:latin typeface="+mn-lt"/>
                        <a:ea typeface="+mn-ea"/>
                        <a:cs typeface="+mn-cs"/>
                      </a:endParaRPr>
                    </a:p>
                  </a:txBody>
                  <a:tcPr marL="4194" marR="4194" marT="0" marB="0" anchor="ctr">
                    <a:solidFill>
                      <a:schemeClr val="accent2">
                        <a:lumMod val="20000"/>
                        <a:lumOff val="80000"/>
                      </a:schemeClr>
                    </a:solidFill>
                  </a:tcPr>
                </a:tc>
                <a:tc>
                  <a:txBody>
                    <a:bodyPr/>
                    <a:lstStyle/>
                    <a:p>
                      <a:pPr indent="540385" algn="ctr">
                        <a:lnSpc>
                          <a:spcPct val="107000"/>
                        </a:lnSpc>
                        <a:spcBef>
                          <a:spcPts val="600"/>
                        </a:spcBef>
                        <a:spcAft>
                          <a:spcPts val="300"/>
                        </a:spcAft>
                      </a:pPr>
                      <a:r>
                        <a:rPr lang="es-MX" sz="1000" dirty="0" err="1">
                          <a:solidFill>
                            <a:schemeClr val="tx1"/>
                          </a:solidFill>
                          <a:effectLst/>
                        </a:rPr>
                        <a:t>Onisafra</a:t>
                      </a:r>
                      <a:r>
                        <a:rPr lang="es-MX" sz="1000" dirty="0">
                          <a:solidFill>
                            <a:schemeClr val="tx1"/>
                          </a:solidFill>
                          <a:effectLst/>
                        </a:rPr>
                        <a:t>, productores rurales y consumidores de productos orgánicos</a:t>
                      </a:r>
                      <a:endParaRPr lang="es-CL" sz="1000" dirty="0">
                        <a:solidFill>
                          <a:schemeClr val="tx1"/>
                        </a:solidFill>
                        <a:effectLst/>
                        <a:latin typeface="Times New Roman" panose="02020603050405020304" pitchFamily="18" charset="0"/>
                        <a:ea typeface="Times New Roman" panose="02020603050405020304" pitchFamily="18" charset="0"/>
                      </a:endParaRPr>
                    </a:p>
                  </a:txBody>
                  <a:tcPr marL="4194" marR="4194" marT="0" marB="0" anchor="ctr">
                    <a:solidFill>
                      <a:schemeClr val="bg1"/>
                    </a:solidFill>
                  </a:tcPr>
                </a:tc>
                <a:tc>
                  <a:txBody>
                    <a:bodyPr/>
                    <a:lstStyle/>
                    <a:p>
                      <a:pPr indent="540385" algn="ctr">
                        <a:lnSpc>
                          <a:spcPct val="107000"/>
                        </a:lnSpc>
                        <a:spcBef>
                          <a:spcPts val="600"/>
                        </a:spcBef>
                        <a:spcAft>
                          <a:spcPts val="300"/>
                        </a:spcAft>
                      </a:pPr>
                      <a:r>
                        <a:rPr lang="es-MX" sz="1000" dirty="0" err="1">
                          <a:solidFill>
                            <a:schemeClr val="tx1"/>
                          </a:solidFill>
                          <a:effectLst/>
                        </a:rPr>
                        <a:t>Onisafra</a:t>
                      </a:r>
                      <a:endParaRPr lang="es-CL" sz="1000" dirty="0">
                        <a:solidFill>
                          <a:schemeClr val="tx1"/>
                        </a:solidFill>
                        <a:effectLst/>
                        <a:latin typeface="Times New Roman" panose="02020603050405020304" pitchFamily="18" charset="0"/>
                        <a:ea typeface="Times New Roman" panose="02020603050405020304" pitchFamily="18" charset="0"/>
                      </a:endParaRPr>
                    </a:p>
                  </a:txBody>
                  <a:tcPr marL="4194" marR="4194" marT="0" marB="0" anchor="ctr">
                    <a:solidFill>
                      <a:schemeClr val="bg1"/>
                    </a:solidFill>
                  </a:tcPr>
                </a:tc>
                <a:tc>
                  <a:txBody>
                    <a:bodyPr/>
                    <a:lstStyle/>
                    <a:p>
                      <a:pPr indent="540385" algn="ctr">
                        <a:lnSpc>
                          <a:spcPct val="107000"/>
                        </a:lnSpc>
                        <a:spcBef>
                          <a:spcPts val="600"/>
                        </a:spcBef>
                        <a:spcAft>
                          <a:spcPts val="300"/>
                        </a:spcAft>
                      </a:pPr>
                      <a:r>
                        <a:rPr lang="es-MX" sz="1000" dirty="0">
                          <a:solidFill>
                            <a:schemeClr val="tx1"/>
                          </a:solidFill>
                          <a:effectLst/>
                        </a:rPr>
                        <a:t>Integrar productores rurales y consumidores, </a:t>
                      </a:r>
                      <a:r>
                        <a:rPr lang="es-MX" sz="1000" dirty="0" err="1">
                          <a:solidFill>
                            <a:schemeClr val="tx1"/>
                          </a:solidFill>
                          <a:effectLst/>
                        </a:rPr>
                        <a:t>disponibilizando</a:t>
                      </a:r>
                      <a:r>
                        <a:rPr lang="es-MX" sz="1000" dirty="0">
                          <a:solidFill>
                            <a:schemeClr val="tx1"/>
                          </a:solidFill>
                          <a:effectLst/>
                        </a:rPr>
                        <a:t> el servicio de entrega (</a:t>
                      </a:r>
                      <a:r>
                        <a:rPr lang="es-MX" sz="1000" dirty="0" err="1">
                          <a:solidFill>
                            <a:schemeClr val="tx1"/>
                          </a:solidFill>
                          <a:effectLst/>
                        </a:rPr>
                        <a:t>delivery</a:t>
                      </a:r>
                      <a:r>
                        <a:rPr lang="es-MX" sz="1000" dirty="0">
                          <a:solidFill>
                            <a:schemeClr val="tx1"/>
                          </a:solidFill>
                          <a:effectLst/>
                        </a:rPr>
                        <a:t>)</a:t>
                      </a:r>
                      <a:endParaRPr lang="es-CL" sz="1000" dirty="0">
                        <a:solidFill>
                          <a:schemeClr val="tx1"/>
                        </a:solidFill>
                        <a:effectLst/>
                        <a:latin typeface="Times New Roman" panose="02020603050405020304" pitchFamily="18" charset="0"/>
                        <a:ea typeface="Times New Roman" panose="02020603050405020304" pitchFamily="18" charset="0"/>
                      </a:endParaRPr>
                    </a:p>
                  </a:txBody>
                  <a:tcPr marL="4194" marR="4194" marT="0" marB="0" anchor="ctr">
                    <a:solidFill>
                      <a:schemeClr val="bg1"/>
                    </a:solidFill>
                  </a:tcPr>
                </a:tc>
                <a:extLst>
                  <a:ext uri="{0D108BD9-81ED-4DB2-BD59-A6C34878D82A}">
                    <a16:rowId xmlns:a16="http://schemas.microsoft.com/office/drawing/2014/main" val="459958580"/>
                  </a:ext>
                </a:extLst>
              </a:tr>
              <a:tr h="373514">
                <a:tc rowSpan="3">
                  <a:txBody>
                    <a:bodyPr/>
                    <a:lstStyle/>
                    <a:p>
                      <a:pPr marL="0" indent="92075" algn="l" defTabSz="914400" rtl="0" eaLnBrk="1" latinLnBrk="0" hangingPunct="1">
                        <a:lnSpc>
                          <a:spcPct val="107000"/>
                        </a:lnSpc>
                        <a:spcBef>
                          <a:spcPts val="600"/>
                        </a:spcBef>
                        <a:spcAft>
                          <a:spcPts val="300"/>
                        </a:spcAft>
                      </a:pPr>
                      <a:r>
                        <a:rPr lang="es-MX" sz="1000" b="1" kern="1200" dirty="0">
                          <a:solidFill>
                            <a:schemeClr val="tx1"/>
                          </a:solidFill>
                          <a:effectLst/>
                          <a:latin typeface="+mn-lt"/>
                          <a:ea typeface="+mn-ea"/>
                          <a:cs typeface="+mn-cs"/>
                        </a:rPr>
                        <a:t>Rio de Janeiro</a:t>
                      </a:r>
                      <a:endParaRPr lang="es-CL" sz="1000" b="1" kern="1200" dirty="0">
                        <a:solidFill>
                          <a:schemeClr val="tx1"/>
                        </a:solidFill>
                        <a:effectLst/>
                        <a:latin typeface="+mn-lt"/>
                        <a:ea typeface="+mn-ea"/>
                        <a:cs typeface="+mn-cs"/>
                      </a:endParaRPr>
                    </a:p>
                  </a:txBody>
                  <a:tcPr marL="4194" marR="4194" marT="0" marB="0" anchor="ctr">
                    <a:solidFill>
                      <a:schemeClr val="accent2">
                        <a:lumMod val="20000"/>
                        <a:lumOff val="80000"/>
                      </a:schemeClr>
                    </a:solidFill>
                  </a:tcPr>
                </a:tc>
                <a:tc>
                  <a:txBody>
                    <a:bodyPr/>
                    <a:lstStyle/>
                    <a:p>
                      <a:pPr indent="540385" algn="ctr">
                        <a:lnSpc>
                          <a:spcPct val="107000"/>
                        </a:lnSpc>
                        <a:spcBef>
                          <a:spcPts val="600"/>
                        </a:spcBef>
                        <a:spcAft>
                          <a:spcPts val="300"/>
                        </a:spcAft>
                      </a:pPr>
                      <a:r>
                        <a:rPr lang="es-MX" sz="1000" dirty="0">
                          <a:solidFill>
                            <a:schemeClr val="tx1"/>
                          </a:solidFill>
                          <a:effectLst/>
                        </a:rPr>
                        <a:t>Club Orgánico y productores rurales de orgánicos</a:t>
                      </a:r>
                      <a:endParaRPr lang="es-CL" sz="1000" dirty="0">
                        <a:solidFill>
                          <a:schemeClr val="tx1"/>
                        </a:solidFill>
                        <a:effectLst/>
                        <a:latin typeface="Times New Roman" panose="02020603050405020304" pitchFamily="18" charset="0"/>
                        <a:ea typeface="Times New Roman" panose="02020603050405020304" pitchFamily="18" charset="0"/>
                      </a:endParaRPr>
                    </a:p>
                  </a:txBody>
                  <a:tcPr marL="4194" marR="4194" marT="0" marB="0" anchor="ctr">
                    <a:solidFill>
                      <a:schemeClr val="accent4">
                        <a:lumMod val="40000"/>
                        <a:lumOff val="60000"/>
                      </a:schemeClr>
                    </a:solidFill>
                  </a:tcPr>
                </a:tc>
                <a:tc>
                  <a:txBody>
                    <a:bodyPr/>
                    <a:lstStyle/>
                    <a:p>
                      <a:pPr indent="540385" algn="ctr">
                        <a:lnSpc>
                          <a:spcPct val="107000"/>
                        </a:lnSpc>
                        <a:spcBef>
                          <a:spcPts val="600"/>
                        </a:spcBef>
                        <a:spcAft>
                          <a:spcPts val="300"/>
                        </a:spcAft>
                      </a:pPr>
                      <a:r>
                        <a:rPr lang="es-MX" sz="1000" dirty="0">
                          <a:solidFill>
                            <a:schemeClr val="tx1"/>
                          </a:solidFill>
                          <a:effectLst/>
                        </a:rPr>
                        <a:t>Clube Orgánico</a:t>
                      </a:r>
                      <a:endParaRPr lang="es-CL" sz="1000" dirty="0">
                        <a:solidFill>
                          <a:schemeClr val="tx1"/>
                        </a:solidFill>
                        <a:effectLst/>
                        <a:latin typeface="Times New Roman" panose="02020603050405020304" pitchFamily="18" charset="0"/>
                        <a:ea typeface="Times New Roman" panose="02020603050405020304" pitchFamily="18" charset="0"/>
                      </a:endParaRPr>
                    </a:p>
                  </a:txBody>
                  <a:tcPr marL="4194" marR="4194" marT="0" marB="0" anchor="ctr">
                    <a:solidFill>
                      <a:schemeClr val="accent4">
                        <a:lumMod val="40000"/>
                        <a:lumOff val="60000"/>
                      </a:schemeClr>
                    </a:solidFill>
                  </a:tcPr>
                </a:tc>
                <a:tc>
                  <a:txBody>
                    <a:bodyPr/>
                    <a:lstStyle/>
                    <a:p>
                      <a:pPr indent="540385" algn="ctr">
                        <a:lnSpc>
                          <a:spcPct val="107000"/>
                        </a:lnSpc>
                        <a:spcBef>
                          <a:spcPts val="600"/>
                        </a:spcBef>
                        <a:spcAft>
                          <a:spcPts val="300"/>
                        </a:spcAft>
                      </a:pPr>
                      <a:r>
                        <a:rPr lang="es-MX" sz="1000" dirty="0">
                          <a:solidFill>
                            <a:schemeClr val="tx1"/>
                          </a:solidFill>
                          <a:effectLst/>
                        </a:rPr>
                        <a:t>La startup es responsable de la gestión del producto y del productor. Esta aplicación desarrolla la red productiva, buscando mejores precios y productos para garantizar mayor éxito</a:t>
                      </a:r>
                      <a:endParaRPr lang="es-CL" sz="1000" dirty="0">
                        <a:solidFill>
                          <a:schemeClr val="tx1"/>
                        </a:solidFill>
                        <a:effectLst/>
                        <a:latin typeface="Times New Roman" panose="02020603050405020304" pitchFamily="18" charset="0"/>
                        <a:ea typeface="Times New Roman" panose="02020603050405020304" pitchFamily="18" charset="0"/>
                      </a:endParaRPr>
                    </a:p>
                  </a:txBody>
                  <a:tcPr marL="4194" marR="4194" marT="0" marB="0" anchor="ctr">
                    <a:solidFill>
                      <a:schemeClr val="accent4">
                        <a:lumMod val="40000"/>
                        <a:lumOff val="60000"/>
                      </a:schemeClr>
                    </a:solidFill>
                  </a:tcPr>
                </a:tc>
                <a:extLst>
                  <a:ext uri="{0D108BD9-81ED-4DB2-BD59-A6C34878D82A}">
                    <a16:rowId xmlns:a16="http://schemas.microsoft.com/office/drawing/2014/main" val="1022432050"/>
                  </a:ext>
                </a:extLst>
              </a:tr>
              <a:tr h="531837">
                <a:tc vMerge="1">
                  <a:txBody>
                    <a:bodyPr/>
                    <a:lstStyle/>
                    <a:p>
                      <a:endParaRPr lang="es-CL"/>
                    </a:p>
                  </a:txBody>
                  <a:tcPr/>
                </a:tc>
                <a:tc>
                  <a:txBody>
                    <a:bodyPr/>
                    <a:lstStyle/>
                    <a:p>
                      <a:pPr indent="540385" algn="ctr">
                        <a:lnSpc>
                          <a:spcPct val="107000"/>
                        </a:lnSpc>
                        <a:spcBef>
                          <a:spcPts val="600"/>
                        </a:spcBef>
                        <a:spcAft>
                          <a:spcPts val="300"/>
                        </a:spcAft>
                      </a:pPr>
                      <a:r>
                        <a:rPr lang="es-MX" sz="1000" dirty="0">
                          <a:solidFill>
                            <a:schemeClr val="tx1"/>
                          </a:solidFill>
                          <a:effectLst/>
                        </a:rPr>
                        <a:t>SEBRAE Rio</a:t>
                      </a:r>
                      <a:endParaRPr lang="es-CL" sz="1000" dirty="0">
                        <a:solidFill>
                          <a:schemeClr val="tx1"/>
                        </a:solidFill>
                        <a:effectLst/>
                        <a:latin typeface="Times New Roman" panose="02020603050405020304" pitchFamily="18" charset="0"/>
                        <a:ea typeface="Times New Roman" panose="02020603050405020304" pitchFamily="18" charset="0"/>
                      </a:endParaRPr>
                    </a:p>
                  </a:txBody>
                  <a:tcPr marL="4194" marR="4194" marT="0" marB="0" anchor="ctr">
                    <a:solidFill>
                      <a:schemeClr val="bg1"/>
                    </a:solidFill>
                  </a:tcPr>
                </a:tc>
                <a:tc>
                  <a:txBody>
                    <a:bodyPr/>
                    <a:lstStyle/>
                    <a:p>
                      <a:pPr indent="540385" algn="ctr">
                        <a:lnSpc>
                          <a:spcPct val="107000"/>
                        </a:lnSpc>
                        <a:spcBef>
                          <a:spcPts val="600"/>
                        </a:spcBef>
                        <a:spcAft>
                          <a:spcPts val="300"/>
                        </a:spcAft>
                      </a:pPr>
                      <a:r>
                        <a:rPr lang="es-MX" sz="1000" dirty="0">
                          <a:solidFill>
                            <a:schemeClr val="tx1"/>
                          </a:solidFill>
                          <a:effectLst/>
                        </a:rPr>
                        <a:t>Terra </a:t>
                      </a:r>
                      <a:r>
                        <a:rPr lang="es-MX" sz="1000" dirty="0" err="1">
                          <a:solidFill>
                            <a:schemeClr val="tx1"/>
                          </a:solidFill>
                          <a:effectLst/>
                        </a:rPr>
                        <a:t>Nossa</a:t>
                      </a:r>
                      <a:r>
                        <a:rPr lang="es-MX" sz="1000" dirty="0">
                          <a:solidFill>
                            <a:schemeClr val="tx1"/>
                          </a:solidFill>
                          <a:effectLst/>
                        </a:rPr>
                        <a:t> </a:t>
                      </a:r>
                      <a:r>
                        <a:rPr lang="es-MX" sz="1000" dirty="0" err="1">
                          <a:solidFill>
                            <a:schemeClr val="tx1"/>
                          </a:solidFill>
                          <a:effectLst/>
                        </a:rPr>
                        <a:t>Negócios</a:t>
                      </a:r>
                      <a:endParaRPr lang="es-CL" sz="1000" dirty="0">
                        <a:solidFill>
                          <a:schemeClr val="tx1"/>
                        </a:solidFill>
                        <a:effectLst/>
                        <a:latin typeface="Times New Roman" panose="02020603050405020304" pitchFamily="18" charset="0"/>
                        <a:ea typeface="Times New Roman" panose="02020603050405020304" pitchFamily="18" charset="0"/>
                      </a:endParaRPr>
                    </a:p>
                  </a:txBody>
                  <a:tcPr marL="4194" marR="4194" marT="0" marB="0" anchor="ctr">
                    <a:solidFill>
                      <a:schemeClr val="bg1"/>
                    </a:solidFill>
                  </a:tcPr>
                </a:tc>
                <a:tc>
                  <a:txBody>
                    <a:bodyPr/>
                    <a:lstStyle/>
                    <a:p>
                      <a:pPr indent="540385" algn="ctr">
                        <a:lnSpc>
                          <a:spcPct val="107000"/>
                        </a:lnSpc>
                        <a:spcBef>
                          <a:spcPts val="600"/>
                        </a:spcBef>
                        <a:spcAft>
                          <a:spcPts val="300"/>
                        </a:spcAft>
                      </a:pPr>
                      <a:r>
                        <a:rPr lang="es-MX" sz="1000" dirty="0">
                          <a:solidFill>
                            <a:schemeClr val="tx1"/>
                          </a:solidFill>
                          <a:effectLst/>
                        </a:rPr>
                        <a:t>Integración entre productores y agroindustrias a la red de mercados minoristas, restaurantes y hoteles, para venta de productos. Informaciones dadas a los productores rurales: formalización, emisión de facturas, divulgación de convocatorias de venta, etc.</a:t>
                      </a:r>
                      <a:endParaRPr lang="es-CL" sz="1000" dirty="0">
                        <a:solidFill>
                          <a:schemeClr val="tx1"/>
                        </a:solidFill>
                        <a:effectLst/>
                        <a:latin typeface="Times New Roman" panose="02020603050405020304" pitchFamily="18" charset="0"/>
                        <a:ea typeface="Times New Roman" panose="02020603050405020304" pitchFamily="18" charset="0"/>
                      </a:endParaRPr>
                    </a:p>
                  </a:txBody>
                  <a:tcPr marL="4194" marR="4194" marT="0" marB="0" anchor="ctr">
                    <a:solidFill>
                      <a:schemeClr val="bg1"/>
                    </a:solidFill>
                  </a:tcPr>
                </a:tc>
                <a:extLst>
                  <a:ext uri="{0D108BD9-81ED-4DB2-BD59-A6C34878D82A}">
                    <a16:rowId xmlns:a16="http://schemas.microsoft.com/office/drawing/2014/main" val="529072325"/>
                  </a:ext>
                </a:extLst>
              </a:tr>
              <a:tr h="488658">
                <a:tc vMerge="1">
                  <a:txBody>
                    <a:bodyPr/>
                    <a:lstStyle/>
                    <a:p>
                      <a:endParaRPr lang="es-CL"/>
                    </a:p>
                  </a:txBody>
                  <a:tcPr/>
                </a:tc>
                <a:tc>
                  <a:txBody>
                    <a:bodyPr/>
                    <a:lstStyle/>
                    <a:p>
                      <a:pPr indent="540385" algn="ctr">
                        <a:lnSpc>
                          <a:spcPct val="107000"/>
                        </a:lnSpc>
                        <a:spcBef>
                          <a:spcPts val="600"/>
                        </a:spcBef>
                        <a:spcAft>
                          <a:spcPts val="300"/>
                        </a:spcAft>
                      </a:pPr>
                      <a:r>
                        <a:rPr lang="es-MX" sz="1000" dirty="0">
                          <a:solidFill>
                            <a:schemeClr val="tx1"/>
                          </a:solidFill>
                          <a:effectLst/>
                        </a:rPr>
                        <a:t>Storm </a:t>
                      </a:r>
                      <a:r>
                        <a:rPr lang="es-MX" sz="1000" dirty="0" err="1">
                          <a:solidFill>
                            <a:schemeClr val="tx1"/>
                          </a:solidFill>
                          <a:effectLst/>
                        </a:rPr>
                        <a:t>Group</a:t>
                      </a:r>
                      <a:r>
                        <a:rPr lang="es-MX" sz="1000" dirty="0">
                          <a:solidFill>
                            <a:schemeClr val="tx1"/>
                          </a:solidFill>
                          <a:effectLst/>
                        </a:rPr>
                        <a:t>, Secretaría de Agricultura del estado de Rio de Janeiro</a:t>
                      </a:r>
                      <a:endParaRPr lang="es-CL" sz="1000" dirty="0">
                        <a:solidFill>
                          <a:schemeClr val="tx1"/>
                        </a:solidFill>
                        <a:effectLst/>
                        <a:latin typeface="Times New Roman" panose="02020603050405020304" pitchFamily="18" charset="0"/>
                        <a:ea typeface="Times New Roman" panose="02020603050405020304" pitchFamily="18" charset="0"/>
                      </a:endParaRPr>
                    </a:p>
                  </a:txBody>
                  <a:tcPr marL="4194" marR="4194" marT="0" marB="0" anchor="ctr">
                    <a:solidFill>
                      <a:schemeClr val="accent4">
                        <a:lumMod val="40000"/>
                        <a:lumOff val="60000"/>
                      </a:schemeClr>
                    </a:solidFill>
                  </a:tcPr>
                </a:tc>
                <a:tc>
                  <a:txBody>
                    <a:bodyPr/>
                    <a:lstStyle/>
                    <a:p>
                      <a:pPr indent="540385" algn="ctr">
                        <a:lnSpc>
                          <a:spcPct val="107000"/>
                        </a:lnSpc>
                        <a:spcBef>
                          <a:spcPts val="600"/>
                        </a:spcBef>
                        <a:spcAft>
                          <a:spcPts val="300"/>
                        </a:spcAft>
                      </a:pPr>
                      <a:r>
                        <a:rPr lang="es-MX" sz="1000" dirty="0">
                          <a:solidFill>
                            <a:schemeClr val="tx1"/>
                          </a:solidFill>
                          <a:effectLst/>
                        </a:rPr>
                        <a:t>JAEÉ </a:t>
                      </a:r>
                      <a:r>
                        <a:rPr lang="es-MX" sz="1000" dirty="0" err="1">
                          <a:solidFill>
                            <a:schemeClr val="tx1"/>
                          </a:solidFill>
                          <a:effectLst/>
                        </a:rPr>
                        <a:t>Market</a:t>
                      </a:r>
                      <a:endParaRPr lang="es-CL" sz="1000" dirty="0">
                        <a:solidFill>
                          <a:schemeClr val="tx1"/>
                        </a:solidFill>
                        <a:effectLst/>
                        <a:latin typeface="Times New Roman" panose="02020603050405020304" pitchFamily="18" charset="0"/>
                        <a:ea typeface="Times New Roman" panose="02020603050405020304" pitchFamily="18" charset="0"/>
                      </a:endParaRPr>
                    </a:p>
                  </a:txBody>
                  <a:tcPr marL="4194" marR="4194" marT="0" marB="0" anchor="ctr">
                    <a:solidFill>
                      <a:schemeClr val="accent4">
                        <a:lumMod val="40000"/>
                        <a:lumOff val="60000"/>
                      </a:schemeClr>
                    </a:solidFill>
                  </a:tcPr>
                </a:tc>
                <a:tc>
                  <a:txBody>
                    <a:bodyPr/>
                    <a:lstStyle/>
                    <a:p>
                      <a:pPr indent="540385" algn="ctr">
                        <a:lnSpc>
                          <a:spcPct val="107000"/>
                        </a:lnSpc>
                        <a:spcBef>
                          <a:spcPts val="600"/>
                        </a:spcBef>
                        <a:spcAft>
                          <a:spcPts val="300"/>
                        </a:spcAft>
                      </a:pPr>
                      <a:r>
                        <a:rPr lang="es-MX" sz="1000" dirty="0">
                          <a:solidFill>
                            <a:schemeClr val="tx1"/>
                          </a:solidFill>
                          <a:effectLst/>
                        </a:rPr>
                        <a:t>Focaliza en el contacto con proveedores que producen insumos para meriendas escolares. A través de la página web, el consumidor puede escoger cual opción desea, y recibe los productos higienizados durante el fin de semana</a:t>
                      </a:r>
                      <a:endParaRPr lang="es-CL" sz="1000" dirty="0">
                        <a:solidFill>
                          <a:schemeClr val="tx1"/>
                        </a:solidFill>
                        <a:effectLst/>
                        <a:latin typeface="Times New Roman" panose="02020603050405020304" pitchFamily="18" charset="0"/>
                        <a:ea typeface="Times New Roman" panose="02020603050405020304" pitchFamily="18" charset="0"/>
                      </a:endParaRPr>
                    </a:p>
                  </a:txBody>
                  <a:tcPr marL="4194" marR="4194" marT="0" marB="0" anchor="ctr">
                    <a:solidFill>
                      <a:schemeClr val="accent4">
                        <a:lumMod val="40000"/>
                        <a:lumOff val="60000"/>
                      </a:schemeClr>
                    </a:solidFill>
                  </a:tcPr>
                </a:tc>
                <a:extLst>
                  <a:ext uri="{0D108BD9-81ED-4DB2-BD59-A6C34878D82A}">
                    <a16:rowId xmlns:a16="http://schemas.microsoft.com/office/drawing/2014/main" val="3337977115"/>
                  </a:ext>
                </a:extLst>
              </a:tr>
              <a:tr h="450179">
                <a:tc>
                  <a:txBody>
                    <a:bodyPr/>
                    <a:lstStyle/>
                    <a:p>
                      <a:pPr marL="0" indent="92075" algn="l" defTabSz="914400" rtl="0" eaLnBrk="1" latinLnBrk="0" hangingPunct="1">
                        <a:lnSpc>
                          <a:spcPct val="107000"/>
                        </a:lnSpc>
                        <a:spcBef>
                          <a:spcPts val="600"/>
                        </a:spcBef>
                        <a:spcAft>
                          <a:spcPts val="300"/>
                        </a:spcAft>
                      </a:pPr>
                      <a:r>
                        <a:rPr lang="es-MX" sz="1000" b="1" kern="1200" dirty="0">
                          <a:solidFill>
                            <a:schemeClr val="tx1"/>
                          </a:solidFill>
                          <a:effectLst/>
                          <a:latin typeface="+mn-lt"/>
                          <a:ea typeface="+mn-ea"/>
                          <a:cs typeface="+mn-cs"/>
                        </a:rPr>
                        <a:t>Minas Gerais</a:t>
                      </a:r>
                      <a:endParaRPr lang="es-CL" sz="1000" b="1" kern="1200" dirty="0">
                        <a:solidFill>
                          <a:schemeClr val="tx1"/>
                        </a:solidFill>
                        <a:effectLst/>
                        <a:latin typeface="+mn-lt"/>
                        <a:ea typeface="+mn-ea"/>
                        <a:cs typeface="+mn-cs"/>
                      </a:endParaRPr>
                    </a:p>
                  </a:txBody>
                  <a:tcPr marL="4194" marR="4194" marT="0" marB="0" anchor="ctr">
                    <a:solidFill>
                      <a:schemeClr val="accent2">
                        <a:lumMod val="20000"/>
                        <a:lumOff val="80000"/>
                      </a:schemeClr>
                    </a:solidFill>
                  </a:tcPr>
                </a:tc>
                <a:tc>
                  <a:txBody>
                    <a:bodyPr/>
                    <a:lstStyle/>
                    <a:p>
                      <a:pPr indent="540385" algn="ctr">
                        <a:lnSpc>
                          <a:spcPct val="107000"/>
                        </a:lnSpc>
                        <a:spcBef>
                          <a:spcPts val="600"/>
                        </a:spcBef>
                        <a:spcAft>
                          <a:spcPts val="300"/>
                        </a:spcAft>
                      </a:pPr>
                      <a:r>
                        <a:rPr lang="es-MX" sz="1000" dirty="0">
                          <a:solidFill>
                            <a:schemeClr val="tx1"/>
                          </a:solidFill>
                          <a:effectLst/>
                        </a:rPr>
                        <a:t>Startup </a:t>
                      </a:r>
                      <a:r>
                        <a:rPr lang="es-MX" sz="1000" dirty="0" err="1">
                          <a:solidFill>
                            <a:schemeClr val="tx1"/>
                          </a:solidFill>
                          <a:effectLst/>
                        </a:rPr>
                        <a:t>Algrano</a:t>
                      </a:r>
                      <a:r>
                        <a:rPr lang="es-MX" sz="1000" dirty="0">
                          <a:solidFill>
                            <a:schemeClr val="tx1"/>
                          </a:solidFill>
                          <a:effectLst/>
                        </a:rPr>
                        <a:t> (SUI), EMATER (MG) Asociación de Productores del Alto da Serra</a:t>
                      </a:r>
                      <a:endParaRPr lang="es-CL" sz="1000" dirty="0">
                        <a:solidFill>
                          <a:schemeClr val="tx1"/>
                        </a:solidFill>
                        <a:effectLst/>
                        <a:latin typeface="Times New Roman" panose="02020603050405020304" pitchFamily="18" charset="0"/>
                        <a:ea typeface="Times New Roman" panose="02020603050405020304" pitchFamily="18" charset="0"/>
                      </a:endParaRPr>
                    </a:p>
                  </a:txBody>
                  <a:tcPr marL="4194" marR="4194" marT="0" marB="0" anchor="ctr">
                    <a:solidFill>
                      <a:schemeClr val="bg1"/>
                    </a:solidFill>
                  </a:tcPr>
                </a:tc>
                <a:tc>
                  <a:txBody>
                    <a:bodyPr/>
                    <a:lstStyle/>
                    <a:p>
                      <a:pPr indent="540385" algn="ctr">
                        <a:lnSpc>
                          <a:spcPct val="107000"/>
                        </a:lnSpc>
                        <a:spcBef>
                          <a:spcPts val="600"/>
                        </a:spcBef>
                        <a:spcAft>
                          <a:spcPts val="300"/>
                        </a:spcAft>
                      </a:pPr>
                      <a:r>
                        <a:rPr lang="es-MX" sz="1000" dirty="0" err="1">
                          <a:solidFill>
                            <a:schemeClr val="tx1"/>
                          </a:solidFill>
                          <a:effectLst/>
                        </a:rPr>
                        <a:t>Algrano</a:t>
                      </a:r>
                      <a:endParaRPr lang="es-CL" sz="1000" dirty="0">
                        <a:solidFill>
                          <a:schemeClr val="tx1"/>
                        </a:solidFill>
                        <a:effectLst/>
                        <a:latin typeface="Times New Roman" panose="02020603050405020304" pitchFamily="18" charset="0"/>
                        <a:ea typeface="Times New Roman" panose="02020603050405020304" pitchFamily="18" charset="0"/>
                      </a:endParaRPr>
                    </a:p>
                  </a:txBody>
                  <a:tcPr marL="4194" marR="4194" marT="0" marB="0" anchor="ctr">
                    <a:solidFill>
                      <a:schemeClr val="bg1"/>
                    </a:solidFill>
                  </a:tcPr>
                </a:tc>
                <a:tc>
                  <a:txBody>
                    <a:bodyPr/>
                    <a:lstStyle/>
                    <a:p>
                      <a:pPr indent="540385" algn="ctr">
                        <a:lnSpc>
                          <a:spcPct val="107000"/>
                        </a:lnSpc>
                        <a:spcBef>
                          <a:spcPts val="600"/>
                        </a:spcBef>
                        <a:spcAft>
                          <a:spcPts val="300"/>
                        </a:spcAft>
                      </a:pPr>
                      <a:r>
                        <a:rPr lang="es-MX" sz="1000" dirty="0">
                          <a:solidFill>
                            <a:schemeClr val="tx1"/>
                          </a:solidFill>
                          <a:effectLst/>
                        </a:rPr>
                        <a:t>Comercialización de café entre productores brasileños y comerciantes/tostadores de cualquier parte del mundo</a:t>
                      </a:r>
                      <a:endParaRPr lang="es-CL" sz="1000" dirty="0">
                        <a:solidFill>
                          <a:schemeClr val="tx1"/>
                        </a:solidFill>
                        <a:effectLst/>
                        <a:latin typeface="Times New Roman" panose="02020603050405020304" pitchFamily="18" charset="0"/>
                        <a:ea typeface="Times New Roman" panose="02020603050405020304" pitchFamily="18" charset="0"/>
                      </a:endParaRPr>
                    </a:p>
                  </a:txBody>
                  <a:tcPr marL="4194" marR="4194" marT="0" marB="0" anchor="ctr">
                    <a:solidFill>
                      <a:schemeClr val="bg1"/>
                    </a:solidFill>
                  </a:tcPr>
                </a:tc>
                <a:extLst>
                  <a:ext uri="{0D108BD9-81ED-4DB2-BD59-A6C34878D82A}">
                    <a16:rowId xmlns:a16="http://schemas.microsoft.com/office/drawing/2014/main" val="2732743977"/>
                  </a:ext>
                </a:extLst>
              </a:tr>
            </a:tbl>
          </a:graphicData>
        </a:graphic>
      </p:graphicFrame>
      <p:sp>
        <p:nvSpPr>
          <p:cNvPr id="5" name="Rectangle 1">
            <a:extLst>
              <a:ext uri="{FF2B5EF4-FFF2-40B4-BE49-F238E27FC236}">
                <a16:creationId xmlns:a16="http://schemas.microsoft.com/office/drawing/2014/main" id="{8C13B71E-BBCC-4710-AA10-09D1F8D18385}"/>
              </a:ext>
            </a:extLst>
          </p:cNvPr>
          <p:cNvSpPr>
            <a:spLocks noChangeArrowheads="1"/>
          </p:cNvSpPr>
          <p:nvPr/>
        </p:nvSpPr>
        <p:spPr bwMode="auto">
          <a:xfrm>
            <a:off x="-44413107" y="1137722"/>
            <a:ext cx="6220580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53975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539750" algn="just" defTabSz="914400" rtl="0" eaLnBrk="0" fontAlgn="base" latinLnBrk="0" hangingPunct="0">
              <a:lnSpc>
                <a:spcPct val="100000"/>
              </a:lnSpc>
              <a:spcBef>
                <a:spcPct val="0"/>
              </a:spcBef>
              <a:spcAft>
                <a:spcPct val="0"/>
              </a:spcAft>
              <a:buClrTx/>
              <a:buSzTx/>
              <a:buFontTx/>
              <a:buNone/>
              <a:tabLst/>
            </a:pPr>
            <a:r>
              <a:rPr kumimoji="0" lang="es-CO" altLang="es-CL" sz="900" b="0" i="0" u="none" strike="noStrike" cap="none" normalizeH="0" baseline="0">
                <a:ln>
                  <a:noFill/>
                </a:ln>
                <a:solidFill>
                  <a:schemeClr val="tx1"/>
                </a:solidFill>
                <a:effectLst/>
                <a:latin typeface="Calibri" panose="020F0502020204030204" pitchFamily="34" charset="0"/>
                <a:ea typeface="Times New Roman" panose="02020603050405020304" pitchFamily="18" charset="0"/>
                <a:cs typeface="Calibri" panose="020F0502020204030204" pitchFamily="34" charset="0"/>
              </a:rPr>
              <a:t>INICIATIVAS CREADAS PARA FOMENTAR EL COMERCIO VIRTUAL ENTRE PEQUEÑOS PRODUCTORES Y EL CONSUMIDOR FINAL POR MEDIO DE PLATAFORMAS DIGITALES</a:t>
            </a:r>
            <a:endParaRPr kumimoji="0" lang="es-CL" altLang="es-CL" sz="1100" b="0" i="0" u="none" strike="noStrike" cap="none" normalizeH="0" baseline="0">
              <a:ln>
                <a:noFill/>
              </a:ln>
              <a:solidFill>
                <a:schemeClr val="tx1"/>
              </a:solidFill>
              <a:effectLst/>
            </a:endParaRPr>
          </a:p>
          <a:p>
            <a:pPr marL="0" marR="0" lvl="0" indent="539750" algn="just" defTabSz="914400" rtl="0" eaLnBrk="0" fontAlgn="base" latinLnBrk="0" hangingPunct="0">
              <a:lnSpc>
                <a:spcPct val="100000"/>
              </a:lnSpc>
              <a:spcBef>
                <a:spcPct val="0"/>
              </a:spcBef>
              <a:spcAft>
                <a:spcPct val="0"/>
              </a:spcAft>
              <a:buClrTx/>
              <a:buSzTx/>
              <a:buFontTx/>
              <a:buNone/>
              <a:tabLst/>
            </a:pPr>
            <a:r>
              <a:rPr kumimoji="0" lang="es-MX" altLang="es-CL" sz="900" b="1" i="0" u="none" strike="noStrike" cap="none" normalizeH="0" baseline="0">
                <a:ln>
                  <a:noFill/>
                </a:ln>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Fuente:</a:t>
            </a:r>
            <a:r>
              <a:rPr kumimoji="0" lang="es-MX" altLang="es-CL" sz="900" b="0" i="0" u="none" strike="noStrike" cap="none" normalizeH="0" baseline="0">
                <a:ln>
                  <a:noFill/>
                </a:ln>
                <a:solidFill>
                  <a:schemeClr val="tx1"/>
                </a:solidFill>
                <a:effectLst/>
                <a:latin typeface="Calibri" panose="020F0502020204030204" pitchFamily="34" charset="0"/>
                <a:ea typeface="Times New Roman" panose="02020603050405020304" pitchFamily="18" charset="0"/>
                <a:cs typeface="Calibri" panose="020F0502020204030204" pitchFamily="34" charset="0"/>
              </a:rPr>
              <a:t> Buainain y otros (2021)</a:t>
            </a:r>
            <a:endParaRPr kumimoji="0" lang="es-MX" altLang="es-CL"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960450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0" y="-17583"/>
            <a:ext cx="5088467" cy="68580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defRPr/>
            </a:pPr>
            <a:endParaRPr lang="en-US" altLang="en-US" sz="2400" dirty="0">
              <a:solidFill>
                <a:srgbClr val="FFFFFF"/>
              </a:solidFill>
              <a:latin typeface="Calibri" panose="020F0502020204030204" pitchFamily="34" charset="0"/>
            </a:endParaRPr>
          </a:p>
        </p:txBody>
      </p:sp>
      <p:sp>
        <p:nvSpPr>
          <p:cNvPr id="20484" name="Rectangle 7"/>
          <p:cNvSpPr>
            <a:spLocks noChangeArrowheads="1"/>
          </p:cNvSpPr>
          <p:nvPr/>
        </p:nvSpPr>
        <p:spPr bwMode="auto">
          <a:xfrm>
            <a:off x="334434" y="2472267"/>
            <a:ext cx="4129617" cy="2677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s-CL" altLang="es-CL" sz="2800" b="1" dirty="0"/>
              <a:t>CONCLUSIÓN</a:t>
            </a:r>
          </a:p>
          <a:p>
            <a:pPr algn="ctr"/>
            <a:endParaRPr lang="es-CL" altLang="es-CL" sz="2800" b="1" dirty="0"/>
          </a:p>
          <a:p>
            <a:pPr algn="ctr"/>
            <a:r>
              <a:rPr lang="es-CL" altLang="es-CL" sz="2800" b="1" dirty="0"/>
              <a:t>AGENDAS PÚBLICO PRIVADAS</a:t>
            </a:r>
          </a:p>
          <a:p>
            <a:pPr algn="ctr"/>
            <a:endParaRPr lang="es-CL" altLang="es-CL" sz="2800" b="1" dirty="0"/>
          </a:p>
          <a:p>
            <a:pPr algn="ctr"/>
            <a:endParaRPr lang="en-US" altLang="en-US" sz="2800" dirty="0"/>
          </a:p>
        </p:txBody>
      </p:sp>
      <p:pic>
        <p:nvPicPr>
          <p:cNvPr id="5" name="Picture 2" descr="Resultado de imagen para colombia plan accion digitalizacion sector agropecuario">
            <a:extLst>
              <a:ext uri="{FF2B5EF4-FFF2-40B4-BE49-F238E27FC236}">
                <a16:creationId xmlns:a16="http://schemas.microsoft.com/office/drawing/2014/main" id="{E0E8ECDD-9DD0-4F6B-98FD-6F50FA9A8F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66838" y="2637692"/>
            <a:ext cx="2781063" cy="3161490"/>
          </a:xfrm>
          <a:prstGeom prst="rect">
            <a:avLst/>
          </a:prstGeom>
          <a:noFill/>
          <a:extLst>
            <a:ext uri="{909E8E84-426E-40DD-AFC4-6F175D3DCCD1}">
              <a14:hiddenFill xmlns:a14="http://schemas.microsoft.com/office/drawing/2010/main">
                <a:solidFill>
                  <a:srgbClr val="FFFFFF"/>
                </a:solidFill>
              </a14:hiddenFill>
            </a:ext>
          </a:extLst>
        </p:spPr>
      </p:pic>
      <p:pic>
        <p:nvPicPr>
          <p:cNvPr id="2" name="Imagen 1">
            <a:extLst>
              <a:ext uri="{FF2B5EF4-FFF2-40B4-BE49-F238E27FC236}">
                <a16:creationId xmlns:a16="http://schemas.microsoft.com/office/drawing/2014/main" id="{2C81CDD2-F92B-41C3-AE06-337B41B97C80}"/>
              </a:ext>
            </a:extLst>
          </p:cNvPr>
          <p:cNvPicPr>
            <a:picLocks noChangeAspect="1"/>
          </p:cNvPicPr>
          <p:nvPr/>
        </p:nvPicPr>
        <p:blipFill>
          <a:blip r:embed="rId4"/>
          <a:stretch>
            <a:fillRect/>
          </a:stretch>
        </p:blipFill>
        <p:spPr>
          <a:xfrm>
            <a:off x="5240215" y="2362152"/>
            <a:ext cx="3692770" cy="2910913"/>
          </a:xfrm>
          <a:prstGeom prst="rect">
            <a:avLst/>
          </a:prstGeom>
        </p:spPr>
      </p:pic>
      <p:sp>
        <p:nvSpPr>
          <p:cNvPr id="3" name="Rectángulo 2">
            <a:extLst>
              <a:ext uri="{FF2B5EF4-FFF2-40B4-BE49-F238E27FC236}">
                <a16:creationId xmlns:a16="http://schemas.microsoft.com/office/drawing/2014/main" id="{0EA6B186-A804-43AE-9552-3C6FB1892F89}"/>
              </a:ext>
            </a:extLst>
          </p:cNvPr>
          <p:cNvSpPr/>
          <p:nvPr/>
        </p:nvSpPr>
        <p:spPr>
          <a:xfrm>
            <a:off x="5310553" y="5765468"/>
            <a:ext cx="3622432" cy="461665"/>
          </a:xfrm>
          <a:prstGeom prst="rect">
            <a:avLst/>
          </a:prstGeom>
        </p:spPr>
        <p:txBody>
          <a:bodyPr wrap="square">
            <a:spAutoFit/>
          </a:bodyPr>
          <a:lstStyle/>
          <a:p>
            <a:pPr>
              <a:spcBef>
                <a:spcPts val="600"/>
              </a:spcBef>
              <a:spcAft>
                <a:spcPts val="300"/>
              </a:spcAft>
            </a:pPr>
            <a:r>
              <a:rPr lang="pt-BR" sz="1200" dirty="0">
                <a:latin typeface="+mj-lt"/>
                <a:ea typeface="Times New Roman" panose="02020603050405020304" pitchFamily="18" charset="0"/>
              </a:rPr>
              <a:t>Fuente: MCTI - MAPA (2020). Proposta Plano de Ação da Câmara do Agro 4.0 (2021-2024). Brasília, DF.</a:t>
            </a:r>
            <a:endParaRPr lang="es-CL" sz="1200" dirty="0">
              <a:latin typeface="+mj-lt"/>
              <a:ea typeface="Times New Roman" panose="02020603050405020304" pitchFamily="18" charset="0"/>
            </a:endParaRPr>
          </a:p>
        </p:txBody>
      </p:sp>
      <p:sp>
        <p:nvSpPr>
          <p:cNvPr id="8" name="Rectángulo 7">
            <a:extLst>
              <a:ext uri="{FF2B5EF4-FFF2-40B4-BE49-F238E27FC236}">
                <a16:creationId xmlns:a16="http://schemas.microsoft.com/office/drawing/2014/main" id="{DC062A11-97F1-4D69-AA2A-E5206D9DAC37}"/>
              </a:ext>
            </a:extLst>
          </p:cNvPr>
          <p:cNvSpPr/>
          <p:nvPr/>
        </p:nvSpPr>
        <p:spPr>
          <a:xfrm>
            <a:off x="5462953" y="325954"/>
            <a:ext cx="5791202" cy="1200329"/>
          </a:xfrm>
          <a:prstGeom prst="rect">
            <a:avLst/>
          </a:prstGeom>
          <a:solidFill>
            <a:schemeClr val="bg1"/>
          </a:solidFill>
          <a:ln>
            <a:solidFill>
              <a:srgbClr val="FF0000"/>
            </a:solidFill>
          </a:ln>
        </p:spPr>
        <p:txBody>
          <a:bodyPr wrap="square">
            <a:spAutoFit/>
          </a:bodyPr>
          <a:lstStyle/>
          <a:p>
            <a:pPr algn="ctr">
              <a:spcBef>
                <a:spcPts val="600"/>
              </a:spcBef>
              <a:spcAft>
                <a:spcPts val="300"/>
              </a:spcAft>
            </a:pPr>
            <a:r>
              <a:rPr lang="pt-BR" sz="2400" b="1" dirty="0">
                <a:ea typeface="Times New Roman" panose="02020603050405020304" pitchFamily="18" charset="0"/>
              </a:rPr>
              <a:t>AGENDAS SECTORIALES PARA HACER UNA TRANSICIÓN AGROECOLÓGICA Y PARA IMPULSAR LA BIOECONOMÍA </a:t>
            </a:r>
            <a:endParaRPr lang="es-CL" sz="2400" b="1" dirty="0">
              <a:ea typeface="Times New Roman" panose="02020603050405020304" pitchFamily="18" charset="0"/>
            </a:endParaRPr>
          </a:p>
        </p:txBody>
      </p:sp>
      <p:sp>
        <p:nvSpPr>
          <p:cNvPr id="9" name="Rectángulo 8">
            <a:extLst>
              <a:ext uri="{FF2B5EF4-FFF2-40B4-BE49-F238E27FC236}">
                <a16:creationId xmlns:a16="http://schemas.microsoft.com/office/drawing/2014/main" id="{CA4A92C0-2DC7-4C43-830B-6F0AAFFF7060}"/>
              </a:ext>
            </a:extLst>
          </p:cNvPr>
          <p:cNvSpPr/>
          <p:nvPr/>
        </p:nvSpPr>
        <p:spPr>
          <a:xfrm>
            <a:off x="5474674" y="1744460"/>
            <a:ext cx="5791202" cy="461665"/>
          </a:xfrm>
          <a:prstGeom prst="rect">
            <a:avLst/>
          </a:prstGeom>
          <a:solidFill>
            <a:schemeClr val="bg1"/>
          </a:solidFill>
          <a:ln>
            <a:solidFill>
              <a:srgbClr val="FF0000"/>
            </a:solidFill>
          </a:ln>
        </p:spPr>
        <p:txBody>
          <a:bodyPr wrap="square">
            <a:spAutoFit/>
          </a:bodyPr>
          <a:lstStyle/>
          <a:p>
            <a:pPr algn="ctr">
              <a:spcBef>
                <a:spcPts val="600"/>
              </a:spcBef>
              <a:spcAft>
                <a:spcPts val="300"/>
              </a:spcAft>
            </a:pPr>
            <a:r>
              <a:rPr lang="pt-BR" sz="2400" b="1" dirty="0">
                <a:ea typeface="Times New Roman" panose="02020603050405020304" pitchFamily="18" charset="0"/>
              </a:rPr>
              <a:t>AGENDAS DIGITALES SECTORIALES </a:t>
            </a:r>
            <a:endParaRPr lang="es-CL" sz="2400" b="1" dirty="0">
              <a:ea typeface="Times New Roman" panose="02020603050405020304" pitchFamily="18" charset="0"/>
            </a:endParaRPr>
          </a:p>
        </p:txBody>
      </p:sp>
    </p:spTree>
    <p:extLst>
      <p:ext uri="{BB962C8B-B14F-4D97-AF65-F5344CB8AC3E}">
        <p14:creationId xmlns:p14="http://schemas.microsoft.com/office/powerpoint/2010/main" val="3893519598"/>
      </p:ext>
    </p:extLst>
  </p:cSld>
  <p:clrMapOvr>
    <a:masterClrMapping/>
  </p:clrMapOvr>
  <p:transition advClick="0"/>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4751795" y="339771"/>
            <a:ext cx="3378041" cy="584775"/>
          </a:xfrm>
          <a:prstGeom prst="rect">
            <a:avLst/>
          </a:prstGeom>
        </p:spPr>
        <p:txBody>
          <a:bodyPr wrap="none">
            <a:spAutoFit/>
          </a:bodyPr>
          <a:lstStyle/>
          <a:p>
            <a:pPr algn="ctr"/>
            <a:r>
              <a:rPr lang="es-CL" sz="3200" b="1" dirty="0">
                <a:solidFill>
                  <a:srgbClr val="C00000"/>
                </a:solidFill>
              </a:rPr>
              <a:t>Otras conclusiones</a:t>
            </a:r>
          </a:p>
        </p:txBody>
      </p:sp>
      <p:sp>
        <p:nvSpPr>
          <p:cNvPr id="3" name="Rectángulo 2"/>
          <p:cNvSpPr/>
          <p:nvPr/>
        </p:nvSpPr>
        <p:spPr>
          <a:xfrm>
            <a:off x="224197" y="1224189"/>
            <a:ext cx="11743685" cy="4832092"/>
          </a:xfrm>
          <a:prstGeom prst="rect">
            <a:avLst/>
          </a:prstGeom>
        </p:spPr>
        <p:txBody>
          <a:bodyPr wrap="square">
            <a:spAutoFit/>
          </a:bodyPr>
          <a:lstStyle/>
          <a:p>
            <a:pPr marL="571500" indent="-571500">
              <a:buFont typeface="Arial" panose="020B0604020202020204" pitchFamily="34" charset="0"/>
              <a:buChar char="•"/>
            </a:pPr>
            <a:r>
              <a:rPr lang="es-CL" sz="2400" b="1" dirty="0"/>
              <a:t>La situación fiscal obliga a un nuevo equilibrio entre Estado, empresas y sociedad civil. Nuevas políticas públicas.</a:t>
            </a:r>
          </a:p>
          <a:p>
            <a:endParaRPr lang="en-US" sz="2000" b="1" dirty="0"/>
          </a:p>
          <a:p>
            <a:pPr marL="571500" indent="-571500">
              <a:buFont typeface="Arial" panose="020B0604020202020204" pitchFamily="34" charset="0"/>
              <a:buChar char="•"/>
            </a:pPr>
            <a:r>
              <a:rPr lang="en-US" sz="2400" b="1" dirty="0"/>
              <a:t>Para </a:t>
            </a:r>
            <a:r>
              <a:rPr lang="en-US" sz="2400" b="1" dirty="0" err="1"/>
              <a:t>hacer</a:t>
            </a:r>
            <a:r>
              <a:rPr lang="en-US" sz="2400" b="1" dirty="0"/>
              <a:t> la </a:t>
            </a:r>
            <a:r>
              <a:rPr lang="en-US" sz="2400" b="1" dirty="0" err="1"/>
              <a:t>transición</a:t>
            </a:r>
            <a:r>
              <a:rPr lang="en-US" sz="2400" b="1" dirty="0"/>
              <a:t> </a:t>
            </a:r>
            <a:r>
              <a:rPr lang="en-US" sz="2400" b="1" dirty="0" err="1"/>
              <a:t>hacia</a:t>
            </a:r>
            <a:r>
              <a:rPr lang="en-US" sz="2400" b="1" dirty="0"/>
              <a:t> </a:t>
            </a:r>
            <a:r>
              <a:rPr lang="en-US" sz="2400" b="1" dirty="0" err="1"/>
              <a:t>modelos</a:t>
            </a:r>
            <a:r>
              <a:rPr lang="en-US" sz="2400" b="1" dirty="0"/>
              <a:t> </a:t>
            </a:r>
            <a:r>
              <a:rPr lang="en-US" sz="2400" b="1" dirty="0" err="1"/>
              <a:t>productivos</a:t>
            </a:r>
            <a:r>
              <a:rPr lang="en-US" sz="2400" b="1" dirty="0"/>
              <a:t> </a:t>
            </a:r>
            <a:r>
              <a:rPr lang="en-US" sz="2400" b="1" dirty="0" err="1"/>
              <a:t>sustentables</a:t>
            </a:r>
            <a:r>
              <a:rPr lang="en-US" sz="2400" b="1" dirty="0"/>
              <a:t> (</a:t>
            </a:r>
            <a:r>
              <a:rPr lang="en-US" sz="2400" b="1" dirty="0" err="1"/>
              <a:t>agroecológicos</a:t>
            </a:r>
            <a:r>
              <a:rPr lang="en-US" sz="2400" b="1" dirty="0"/>
              <a:t>) hay que </a:t>
            </a:r>
            <a:r>
              <a:rPr lang="en-US" sz="2400" b="1" dirty="0" err="1"/>
              <a:t>focalizar</a:t>
            </a:r>
            <a:r>
              <a:rPr lang="en-US" sz="2400" b="1" dirty="0"/>
              <a:t> </a:t>
            </a:r>
            <a:r>
              <a:rPr lang="en-US" sz="2400" b="1" dirty="0" err="1"/>
              <a:t>recursos</a:t>
            </a:r>
            <a:r>
              <a:rPr lang="en-US" sz="2400" b="1" dirty="0"/>
              <a:t> de </a:t>
            </a:r>
            <a:r>
              <a:rPr lang="en-US" sz="2400" b="1" dirty="0" err="1"/>
              <a:t>inversión</a:t>
            </a:r>
            <a:r>
              <a:rPr lang="es-CL" sz="2400" b="1" dirty="0"/>
              <a:t>:  soluciones de bajo costo.</a:t>
            </a:r>
            <a:endParaRPr lang="en-US" sz="2400" b="1" dirty="0"/>
          </a:p>
          <a:p>
            <a:pPr marL="571500" indent="-571500">
              <a:buFont typeface="Arial" panose="020B0604020202020204" pitchFamily="34" charset="0"/>
              <a:buChar char="•"/>
            </a:pPr>
            <a:endParaRPr lang="es-CL" sz="2400" b="1" dirty="0"/>
          </a:p>
          <a:p>
            <a:pPr marL="571500" indent="-571500">
              <a:buFont typeface="Arial" panose="020B0604020202020204" pitchFamily="34" charset="0"/>
              <a:buChar char="•"/>
            </a:pPr>
            <a:r>
              <a:rPr lang="es-CL" sz="2400" b="1" dirty="0"/>
              <a:t>Aporte de la digitalización, sobre todo en orientación estratégica, asistencia técnica y mercadeo.  Pero incide en todo el sistema alimentario.</a:t>
            </a:r>
            <a:endParaRPr lang="en-US" sz="2400" b="1" dirty="0"/>
          </a:p>
          <a:p>
            <a:pPr marL="571500" indent="-571500">
              <a:buFont typeface="Arial" panose="020B0604020202020204" pitchFamily="34" charset="0"/>
              <a:buChar char="•"/>
            </a:pPr>
            <a:endParaRPr lang="en-US" sz="2400" b="1" dirty="0"/>
          </a:p>
          <a:p>
            <a:pPr marL="571500" indent="-571500">
              <a:buFont typeface="Arial" panose="020B0604020202020204" pitchFamily="34" charset="0"/>
              <a:buChar char="•"/>
            </a:pPr>
            <a:r>
              <a:rPr lang="en-US" sz="2400" b="1" dirty="0"/>
              <a:t>Las </a:t>
            </a:r>
            <a:r>
              <a:rPr lang="en-US" sz="2400" b="1" dirty="0" err="1"/>
              <a:t>organizaciones</a:t>
            </a:r>
            <a:r>
              <a:rPr lang="en-US" sz="2400" b="1" dirty="0"/>
              <a:t> locales </a:t>
            </a:r>
            <a:r>
              <a:rPr lang="en-US" sz="2400" b="1" dirty="0" err="1"/>
              <a:t>deben</a:t>
            </a:r>
            <a:r>
              <a:rPr lang="en-US" sz="2400" b="1" dirty="0"/>
              <a:t> </a:t>
            </a:r>
            <a:r>
              <a:rPr lang="en-US" sz="2400" b="1" dirty="0" err="1"/>
              <a:t>tener</a:t>
            </a:r>
            <a:r>
              <a:rPr lang="en-US" sz="2400" b="1" dirty="0"/>
              <a:t> un </a:t>
            </a:r>
            <a:r>
              <a:rPr lang="en-US" sz="2400" b="1" dirty="0" err="1"/>
              <a:t>rol</a:t>
            </a:r>
            <a:r>
              <a:rPr lang="en-US" sz="2400" b="1" dirty="0"/>
              <a:t> </a:t>
            </a:r>
            <a:r>
              <a:rPr lang="en-US" sz="2400" b="1" dirty="0" err="1"/>
              <a:t>activo</a:t>
            </a:r>
            <a:r>
              <a:rPr lang="en-US" sz="2400" b="1" dirty="0"/>
              <a:t> en la </a:t>
            </a:r>
            <a:r>
              <a:rPr lang="en-US" sz="2400" b="1" dirty="0" err="1"/>
              <a:t>promoción</a:t>
            </a:r>
            <a:r>
              <a:rPr lang="en-US" sz="2400" b="1" dirty="0"/>
              <a:t> de </a:t>
            </a:r>
            <a:r>
              <a:rPr lang="en-US" sz="2400" b="1" dirty="0" err="1"/>
              <a:t>estas</a:t>
            </a:r>
            <a:r>
              <a:rPr lang="en-US" sz="2400" b="1" dirty="0"/>
              <a:t> </a:t>
            </a:r>
            <a:r>
              <a:rPr lang="en-US" sz="2400" b="1" dirty="0" err="1"/>
              <a:t>inversiones</a:t>
            </a:r>
            <a:r>
              <a:rPr lang="en-US" sz="2400" b="1" dirty="0"/>
              <a:t> (</a:t>
            </a:r>
            <a:r>
              <a:rPr lang="en-US" sz="2400" b="1" dirty="0" err="1"/>
              <a:t>recursos</a:t>
            </a:r>
            <a:r>
              <a:rPr lang="en-US" sz="2400" b="1" dirty="0"/>
              <a:t> </a:t>
            </a:r>
            <a:r>
              <a:rPr lang="en-US" sz="2400" b="1" dirty="0" err="1"/>
              <a:t>propios</a:t>
            </a:r>
            <a:r>
              <a:rPr lang="en-US" sz="2400" b="1" dirty="0"/>
              <a:t>). </a:t>
            </a:r>
          </a:p>
          <a:p>
            <a:pPr marL="571500" indent="-571500">
              <a:buFont typeface="Arial" panose="020B0604020202020204" pitchFamily="34" charset="0"/>
              <a:buChar char="•"/>
            </a:pPr>
            <a:endParaRPr lang="en-US" sz="2400" b="1" dirty="0"/>
          </a:p>
          <a:p>
            <a:pPr marL="571500" indent="-571500">
              <a:buFont typeface="Arial" panose="020B0604020202020204" pitchFamily="34" charset="0"/>
              <a:buChar char="•"/>
            </a:pPr>
            <a:r>
              <a:rPr lang="es-CL" sz="2400" b="1" dirty="0"/>
              <a:t>El Estado siempre juega un rol clave. Importancia de las agendas  </a:t>
            </a:r>
            <a:endParaRPr lang="es-CL" sz="2800" b="1" dirty="0"/>
          </a:p>
        </p:txBody>
      </p:sp>
      <p:cxnSp>
        <p:nvCxnSpPr>
          <p:cNvPr id="4" name="Straight Connector 4"/>
          <p:cNvCxnSpPr>
            <a:cxnSpLocks/>
          </p:cNvCxnSpPr>
          <p:nvPr/>
        </p:nvCxnSpPr>
        <p:spPr>
          <a:xfrm>
            <a:off x="4958862" y="1005425"/>
            <a:ext cx="2954215" cy="0"/>
          </a:xfrm>
          <a:prstGeom prst="line">
            <a:avLst/>
          </a:prstGeom>
          <a:ln w="57150">
            <a:solidFill>
              <a:srgbClr val="C00000"/>
            </a:solidFill>
          </a:ln>
        </p:spPr>
        <p:style>
          <a:lnRef idx="1">
            <a:schemeClr val="dk1"/>
          </a:lnRef>
          <a:fillRef idx="0">
            <a:schemeClr val="dk1"/>
          </a:fillRef>
          <a:effectRef idx="0">
            <a:schemeClr val="dk1"/>
          </a:effectRef>
          <a:fontRef idx="minor">
            <a:schemeClr val="tx1"/>
          </a:fontRef>
        </p:style>
      </p:cxnSp>
      <p:pic>
        <p:nvPicPr>
          <p:cNvPr id="5" name="Picture 4" descr="Resultado de imagen para ods 2030">
            <a:extLst>
              <a:ext uri="{FF2B5EF4-FFF2-40B4-BE49-F238E27FC236}">
                <a16:creationId xmlns:a16="http://schemas.microsoft.com/office/drawing/2014/main" id="{51C19C5C-6071-41D3-96D7-F75246CF545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653962" y="5029200"/>
            <a:ext cx="2001828" cy="154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4769031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5035682" y="339771"/>
            <a:ext cx="2122697" cy="584775"/>
          </a:xfrm>
          <a:prstGeom prst="rect">
            <a:avLst/>
          </a:prstGeom>
        </p:spPr>
        <p:txBody>
          <a:bodyPr wrap="none">
            <a:spAutoFit/>
          </a:bodyPr>
          <a:lstStyle/>
          <a:p>
            <a:r>
              <a:rPr lang="es-CL" sz="3200" b="1" dirty="0">
                <a:solidFill>
                  <a:srgbClr val="C00000"/>
                </a:solidFill>
              </a:rPr>
              <a:t>Bibliografía</a:t>
            </a:r>
          </a:p>
        </p:txBody>
      </p:sp>
      <p:cxnSp>
        <p:nvCxnSpPr>
          <p:cNvPr id="4" name="Straight Connector 4"/>
          <p:cNvCxnSpPr>
            <a:cxnSpLocks/>
          </p:cNvCxnSpPr>
          <p:nvPr/>
        </p:nvCxnSpPr>
        <p:spPr>
          <a:xfrm flipV="1">
            <a:off x="1580678" y="1075765"/>
            <a:ext cx="9339551" cy="27172"/>
          </a:xfrm>
          <a:prstGeom prst="line">
            <a:avLst/>
          </a:prstGeom>
          <a:ln w="57150">
            <a:solidFill>
              <a:srgbClr val="C00000"/>
            </a:solidFill>
          </a:ln>
        </p:spPr>
        <p:style>
          <a:lnRef idx="1">
            <a:schemeClr val="dk1"/>
          </a:lnRef>
          <a:fillRef idx="0">
            <a:schemeClr val="dk1"/>
          </a:fillRef>
          <a:effectRef idx="0">
            <a:schemeClr val="dk1"/>
          </a:effectRef>
          <a:fontRef idx="minor">
            <a:schemeClr val="tx1"/>
          </a:fontRef>
        </p:style>
      </p:cxnSp>
      <p:sp>
        <p:nvSpPr>
          <p:cNvPr id="5" name="Rectángulo 4"/>
          <p:cNvSpPr/>
          <p:nvPr/>
        </p:nvSpPr>
        <p:spPr>
          <a:xfrm>
            <a:off x="0" y="1206777"/>
            <a:ext cx="12174415" cy="5724644"/>
          </a:xfrm>
          <a:prstGeom prst="rect">
            <a:avLst/>
          </a:prstGeom>
        </p:spPr>
        <p:txBody>
          <a:bodyPr wrap="square">
            <a:spAutoFit/>
          </a:bodyPr>
          <a:lstStyle/>
          <a:p>
            <a:pPr marL="285750" indent="-285750">
              <a:buFont typeface="Arial" panose="020B0604020202020204" pitchFamily="34" charset="0"/>
              <a:buChar char="•"/>
            </a:pPr>
            <a:r>
              <a:rPr lang="fr-MC" sz="1300" dirty="0"/>
              <a:t>Baker T y R. Nelson (2005). </a:t>
            </a:r>
            <a:r>
              <a:rPr lang="fr-MC" sz="1300" dirty="0" err="1"/>
              <a:t>Creating</a:t>
            </a:r>
            <a:r>
              <a:rPr lang="fr-MC" sz="1300" dirty="0"/>
              <a:t> </a:t>
            </a:r>
            <a:r>
              <a:rPr lang="fr-MC" sz="1300" dirty="0" err="1"/>
              <a:t>something</a:t>
            </a:r>
            <a:r>
              <a:rPr lang="fr-MC" sz="1300" dirty="0"/>
              <a:t> </a:t>
            </a:r>
            <a:r>
              <a:rPr lang="fr-MC" sz="1300" dirty="0" err="1"/>
              <a:t>from</a:t>
            </a:r>
            <a:r>
              <a:rPr lang="fr-MC" sz="1300" dirty="0"/>
              <a:t> </a:t>
            </a:r>
            <a:r>
              <a:rPr lang="fr-MC" sz="1300" dirty="0" err="1"/>
              <a:t>nothing</a:t>
            </a:r>
            <a:r>
              <a:rPr lang="fr-MC" sz="1300" dirty="0"/>
              <a:t>: </a:t>
            </a:r>
            <a:r>
              <a:rPr lang="fr-MC" sz="1300" dirty="0" err="1"/>
              <a:t>resource</a:t>
            </a:r>
            <a:r>
              <a:rPr lang="fr-MC" sz="1300" dirty="0"/>
              <a:t> construction </a:t>
            </a:r>
            <a:r>
              <a:rPr lang="fr-MC" sz="1300" dirty="0" err="1"/>
              <a:t>through</a:t>
            </a:r>
            <a:r>
              <a:rPr lang="fr-MC" sz="1300" dirty="0"/>
              <a:t> entrepreneurial bricolage. Administrative Science </a:t>
            </a:r>
            <a:r>
              <a:rPr lang="fr-MC" sz="1300" dirty="0" err="1"/>
              <a:t>Quarterly</a:t>
            </a:r>
            <a:r>
              <a:rPr lang="fr-MC" sz="1300" dirty="0"/>
              <a:t> 50: 329–366.</a:t>
            </a:r>
            <a:endParaRPr lang="es-CL" sz="1300" dirty="0"/>
          </a:p>
          <a:p>
            <a:pPr marL="285750" indent="-285750">
              <a:buFont typeface="Arial" panose="020B0604020202020204" pitchFamily="34" charset="0"/>
              <a:buChar char="•"/>
            </a:pPr>
            <a:r>
              <a:rPr lang="en-US" sz="1300" dirty="0"/>
              <a:t>Buainain, A. P. </a:t>
            </a:r>
            <a:r>
              <a:rPr lang="en-US" sz="1300" dirty="0" err="1"/>
              <a:t>Calvacante</a:t>
            </a:r>
            <a:r>
              <a:rPr lang="en-US" sz="1300" dirty="0"/>
              <a:t> y L. </a:t>
            </a:r>
            <a:r>
              <a:rPr lang="en-US" sz="1300" dirty="0" err="1"/>
              <a:t>Consoline</a:t>
            </a:r>
            <a:r>
              <a:rPr lang="en-US" sz="1300" dirty="0"/>
              <a:t> (2021). E</a:t>
            </a:r>
            <a:r>
              <a:rPr lang="pt-BR" sz="1300" dirty="0" err="1"/>
              <a:t>stado</a:t>
            </a:r>
            <a:r>
              <a:rPr lang="pt-BR" sz="1300" dirty="0"/>
              <a:t> atual da agricultura digital no Brasil: inclusão da agricultores familiares e pequenos produtores rurais. Informe de </a:t>
            </a:r>
            <a:r>
              <a:rPr lang="pt-BR" sz="1300" dirty="0" err="1"/>
              <a:t>proyecto</a:t>
            </a:r>
            <a:r>
              <a:rPr lang="pt-BR" sz="1300" dirty="0"/>
              <a:t> CEPAL. </a:t>
            </a:r>
            <a:endParaRPr lang="es-CL" sz="1300" dirty="0"/>
          </a:p>
          <a:p>
            <a:pPr marL="285750" indent="-285750">
              <a:buFont typeface="Arial" panose="020B0604020202020204" pitchFamily="34" charset="0"/>
              <a:buChar char="•"/>
            </a:pPr>
            <a:r>
              <a:rPr lang="en-US" sz="1300" dirty="0" err="1"/>
              <a:t>Businesswire</a:t>
            </a:r>
            <a:r>
              <a:rPr lang="en-US" sz="1300" dirty="0"/>
              <a:t> (2018). COFCO International Joins Initiative to Modernize Global Agricultural Commodity Trade Operations. December 20, 2018.</a:t>
            </a:r>
            <a:endParaRPr lang="es-CL" sz="1300" dirty="0"/>
          </a:p>
          <a:p>
            <a:pPr marL="285750" indent="-285750">
              <a:buFont typeface="Arial" panose="020B0604020202020204" pitchFamily="34" charset="0"/>
              <a:buChar char="•"/>
            </a:pPr>
            <a:r>
              <a:rPr lang="es-CL" sz="1300" dirty="0"/>
              <a:t>CEPAL (2020). Universalizar el acceso a las tecnologías digitales para enfrentar los efectos del COVID-19. Informe Especial </a:t>
            </a:r>
            <a:r>
              <a:rPr lang="es-CL" sz="1300" dirty="0" err="1"/>
              <a:t>Nro</a:t>
            </a:r>
            <a:r>
              <a:rPr lang="es-CL" sz="1300" dirty="0"/>
              <a:t> 7 Covid-19, Santiago. </a:t>
            </a:r>
          </a:p>
          <a:p>
            <a:pPr marL="285750" indent="-285750">
              <a:buFont typeface="Arial" panose="020B0604020202020204" pitchFamily="34" charset="0"/>
              <a:buChar char="•"/>
            </a:pPr>
            <a:r>
              <a:rPr lang="es-CL" sz="1300" dirty="0"/>
              <a:t>CEPAL-FAO (2020). Cómo evitar que la crisis del COVID-19 se transforme en una crisis alimentaria. Acciones urgentes contra el hambre en América Latina y el Caribe.  16 de junio, Santiago. </a:t>
            </a:r>
          </a:p>
          <a:p>
            <a:pPr marL="285750" indent="-285750">
              <a:buFont typeface="Arial" panose="020B0604020202020204" pitchFamily="34" charset="0"/>
              <a:buChar char="•"/>
            </a:pPr>
            <a:r>
              <a:rPr lang="es-CL" sz="1300" dirty="0"/>
              <a:t>Cruz, S y M. Aedo. (2020). Análisis de las políticas públicas e iniciativas privadas que apoyan el uso de las plataformas digitales por las MYPIMES agrícolas y agroindustriales en México y El Salvador, Guatemala y Honduras.  Informe de proyecto CEPAL.</a:t>
            </a:r>
          </a:p>
          <a:p>
            <a:pPr marL="285750" indent="-285750">
              <a:buFont typeface="Arial" panose="020B0604020202020204" pitchFamily="34" charset="0"/>
              <a:buChar char="•"/>
            </a:pPr>
            <a:r>
              <a:rPr lang="es-CL" sz="1300" dirty="0"/>
              <a:t>CRS (2021) AgriVirtual%20propuesta%20CRS-PROCASUR-CEPAL_marzo29.pdf.</a:t>
            </a:r>
          </a:p>
          <a:p>
            <a:pPr marL="285750" indent="-285750">
              <a:buFont typeface="Arial" panose="020B0604020202020204" pitchFamily="34" charset="0"/>
              <a:buChar char="•"/>
            </a:pPr>
            <a:r>
              <a:rPr lang="es-CL" sz="1300" dirty="0"/>
              <a:t>ETC Andes (2016). Estudio de sistematización de la experiencia de ejecución de proyectos “Haku </a:t>
            </a:r>
            <a:r>
              <a:rPr lang="es-CL" sz="1300" dirty="0" err="1"/>
              <a:t>wiñay</a:t>
            </a:r>
            <a:r>
              <a:rPr lang="es-CL" sz="1300" dirty="0"/>
              <a:t>/Noa </a:t>
            </a:r>
            <a:r>
              <a:rPr lang="es-CL" sz="1300" dirty="0" err="1"/>
              <a:t>jayatai</a:t>
            </a:r>
            <a:r>
              <a:rPr lang="es-CL" sz="1300" dirty="0"/>
              <a:t>”. FONCODES, Perú.</a:t>
            </a:r>
          </a:p>
          <a:p>
            <a:pPr marL="285750" indent="-285750">
              <a:buFont typeface="Arial" panose="020B0604020202020204" pitchFamily="34" charset="0"/>
              <a:buChar char="•"/>
            </a:pPr>
            <a:r>
              <a:rPr lang="en-US" sz="1300" dirty="0"/>
              <a:t>FAO (2018). C</a:t>
            </a:r>
            <a:r>
              <a:rPr lang="es-CL" sz="1300" dirty="0" err="1"/>
              <a:t>atalysing</a:t>
            </a:r>
            <a:r>
              <a:rPr lang="es-CL" sz="1300" dirty="0"/>
              <a:t> dialogue and </a:t>
            </a:r>
            <a:r>
              <a:rPr lang="es-CL" sz="1300" dirty="0" err="1"/>
              <a:t>cooperation</a:t>
            </a:r>
            <a:r>
              <a:rPr lang="es-CL" sz="1300" dirty="0"/>
              <a:t> </a:t>
            </a:r>
            <a:r>
              <a:rPr lang="es-CL" sz="1300" dirty="0" err="1"/>
              <a:t>to</a:t>
            </a:r>
            <a:r>
              <a:rPr lang="es-CL" sz="1300" dirty="0"/>
              <a:t> </a:t>
            </a:r>
            <a:r>
              <a:rPr lang="es-CL" sz="1300" dirty="0" err="1"/>
              <a:t>scale</a:t>
            </a:r>
            <a:r>
              <a:rPr lang="es-CL" sz="1300" dirty="0"/>
              <a:t> up </a:t>
            </a:r>
            <a:r>
              <a:rPr lang="es-CL" sz="1300" dirty="0" err="1"/>
              <a:t>agroecology</a:t>
            </a:r>
            <a:r>
              <a:rPr lang="es-CL" sz="1300" dirty="0"/>
              <a:t>: </a:t>
            </a:r>
            <a:r>
              <a:rPr lang="es-CL" sz="1300" dirty="0" err="1"/>
              <a:t>outcomes</a:t>
            </a:r>
            <a:r>
              <a:rPr lang="es-CL" sz="1300" dirty="0"/>
              <a:t> of </a:t>
            </a:r>
            <a:r>
              <a:rPr lang="es-CL" sz="1300" dirty="0" err="1"/>
              <a:t>the</a:t>
            </a:r>
            <a:r>
              <a:rPr lang="es-CL" sz="1300" dirty="0"/>
              <a:t> FAO regional </a:t>
            </a:r>
            <a:r>
              <a:rPr lang="es-CL" sz="1300" dirty="0" err="1"/>
              <a:t>seminars</a:t>
            </a:r>
            <a:r>
              <a:rPr lang="es-CL" sz="1300" dirty="0"/>
              <a:t> </a:t>
            </a:r>
            <a:r>
              <a:rPr lang="es-CL" sz="1300" dirty="0" err="1"/>
              <a:t>on</a:t>
            </a:r>
            <a:r>
              <a:rPr lang="es-CL" sz="1300" dirty="0"/>
              <a:t> </a:t>
            </a:r>
            <a:r>
              <a:rPr lang="es-CL" sz="1300" dirty="0" err="1"/>
              <a:t>agroecology</a:t>
            </a:r>
            <a:r>
              <a:rPr lang="es-CL" sz="1300" dirty="0"/>
              <a:t>. Propuesta presentada en el Segundo Simposio Internacional sobre Agroecología, realizado en Roma entre el 3 y 5 de abril de 2018. </a:t>
            </a:r>
          </a:p>
          <a:p>
            <a:pPr marL="285750" indent="-285750">
              <a:buFont typeface="Arial" panose="020B0604020202020204" pitchFamily="34" charset="0"/>
              <a:buChar char="•"/>
            </a:pPr>
            <a:r>
              <a:rPr lang="es-ES" sz="1300" dirty="0"/>
              <a:t>FIA-PRODEMU (2021). Acceso y uso de estrategias digitales de comercialización de pequeños y pequeñas productores/as agrícolas. Santiago.</a:t>
            </a:r>
            <a:endParaRPr lang="es-CL" sz="1300" dirty="0"/>
          </a:p>
          <a:p>
            <a:pPr marL="285750" indent="-285750">
              <a:buFont typeface="Arial" panose="020B0604020202020204" pitchFamily="34" charset="0"/>
              <a:buChar char="•"/>
            </a:pPr>
            <a:r>
              <a:rPr lang="es-CL" sz="1300" dirty="0"/>
              <a:t>FUNICA (2017). Programa Campesino a Campesino en Nicaragua: 30 años innovando con los campesinos. </a:t>
            </a:r>
            <a:r>
              <a:rPr lang="en-US" sz="1300" dirty="0"/>
              <a:t>Un </a:t>
            </a:r>
            <a:r>
              <a:rPr lang="en-US" sz="1300" dirty="0" err="1"/>
              <a:t>modelo</a:t>
            </a:r>
            <a:r>
              <a:rPr lang="en-US" sz="1300" dirty="0"/>
              <a:t> de </a:t>
            </a:r>
            <a:r>
              <a:rPr lang="en-US" sz="1300" dirty="0" err="1"/>
              <a:t>extensión</a:t>
            </a:r>
            <a:r>
              <a:rPr lang="en-US" sz="1300" dirty="0"/>
              <a:t> rural </a:t>
            </a:r>
            <a:r>
              <a:rPr lang="en-US" sz="1300" dirty="0" err="1"/>
              <a:t>participativa</a:t>
            </a:r>
            <a:r>
              <a:rPr lang="en-US" sz="1300" dirty="0"/>
              <a:t>.</a:t>
            </a:r>
            <a:endParaRPr lang="es-CL" sz="1300" dirty="0"/>
          </a:p>
          <a:p>
            <a:pPr marL="285750" lvl="0" indent="-285750">
              <a:buFont typeface="Arial" panose="020B0604020202020204" pitchFamily="34" charset="0"/>
              <a:buChar char="•"/>
            </a:pPr>
            <a:r>
              <a:rPr lang="es-ES" sz="1300" dirty="0"/>
              <a:t>HLPE (2017). </a:t>
            </a:r>
            <a:r>
              <a:rPr lang="es-ES" sz="1300" dirty="0" err="1"/>
              <a:t>Nutrition</a:t>
            </a:r>
            <a:r>
              <a:rPr lang="es-ES" sz="1300" dirty="0"/>
              <a:t> and </a:t>
            </a:r>
            <a:r>
              <a:rPr lang="es-ES" sz="1300" dirty="0" err="1"/>
              <a:t>food</a:t>
            </a:r>
            <a:r>
              <a:rPr lang="es-ES" sz="1300" dirty="0"/>
              <a:t> </a:t>
            </a:r>
            <a:r>
              <a:rPr lang="es-ES" sz="1300" dirty="0" err="1"/>
              <a:t>systems</a:t>
            </a:r>
            <a:r>
              <a:rPr lang="es-ES" sz="1300" dirty="0"/>
              <a:t>. A </a:t>
            </a:r>
            <a:r>
              <a:rPr lang="es-ES" sz="1300" dirty="0" err="1"/>
              <a:t>report</a:t>
            </a:r>
            <a:r>
              <a:rPr lang="es-ES" sz="1300" dirty="0"/>
              <a:t> </a:t>
            </a:r>
            <a:r>
              <a:rPr lang="es-ES" sz="1300" dirty="0" err="1"/>
              <a:t>by</a:t>
            </a:r>
            <a:r>
              <a:rPr lang="es-ES" sz="1300" dirty="0"/>
              <a:t> </a:t>
            </a:r>
            <a:r>
              <a:rPr lang="es-ES" sz="1300" dirty="0" err="1"/>
              <a:t>the</a:t>
            </a:r>
            <a:r>
              <a:rPr lang="es-ES" sz="1300" dirty="0"/>
              <a:t> High </a:t>
            </a:r>
            <a:r>
              <a:rPr lang="es-ES" sz="1300" dirty="0" err="1"/>
              <a:t>Level</a:t>
            </a:r>
            <a:r>
              <a:rPr lang="es-ES" sz="1300" dirty="0"/>
              <a:t> Panel of </a:t>
            </a:r>
            <a:r>
              <a:rPr lang="es-ES" sz="1300" dirty="0" err="1"/>
              <a:t>Experts</a:t>
            </a:r>
            <a:r>
              <a:rPr lang="es-ES" sz="1300" dirty="0"/>
              <a:t> </a:t>
            </a:r>
            <a:r>
              <a:rPr lang="es-ES" sz="1300" dirty="0" err="1"/>
              <a:t>on</a:t>
            </a:r>
            <a:r>
              <a:rPr lang="es-ES" sz="1300" dirty="0"/>
              <a:t> </a:t>
            </a:r>
            <a:r>
              <a:rPr lang="es-ES" sz="1300" dirty="0" err="1"/>
              <a:t>Food</a:t>
            </a:r>
            <a:r>
              <a:rPr lang="es-ES" sz="1300" dirty="0"/>
              <a:t> Security and </a:t>
            </a:r>
            <a:r>
              <a:rPr lang="es-ES" sz="1300" dirty="0" err="1"/>
              <a:t>Nutrition</a:t>
            </a:r>
            <a:r>
              <a:rPr lang="es-ES" sz="1300" dirty="0"/>
              <a:t> of </a:t>
            </a:r>
            <a:r>
              <a:rPr lang="es-ES" sz="1300" dirty="0" err="1"/>
              <a:t>the</a:t>
            </a:r>
            <a:r>
              <a:rPr lang="es-ES" sz="1300" dirty="0"/>
              <a:t> </a:t>
            </a:r>
            <a:r>
              <a:rPr lang="es-ES" sz="1300" dirty="0" err="1"/>
              <a:t>Committee</a:t>
            </a:r>
            <a:r>
              <a:rPr lang="es-ES" sz="1300" dirty="0"/>
              <a:t> </a:t>
            </a:r>
            <a:r>
              <a:rPr lang="es-ES" sz="1300" dirty="0" err="1"/>
              <a:t>on</a:t>
            </a:r>
            <a:r>
              <a:rPr lang="es-ES" sz="1300" dirty="0"/>
              <a:t> </a:t>
            </a:r>
            <a:r>
              <a:rPr lang="es-ES" sz="1300" dirty="0" err="1"/>
              <a:t>World</a:t>
            </a:r>
            <a:r>
              <a:rPr lang="es-ES" sz="1300" dirty="0"/>
              <a:t> </a:t>
            </a:r>
            <a:r>
              <a:rPr lang="es-ES" sz="1300" dirty="0" err="1"/>
              <a:t>Food</a:t>
            </a:r>
            <a:r>
              <a:rPr lang="es-ES" sz="1300" dirty="0"/>
              <a:t> Security.</a:t>
            </a:r>
            <a:endParaRPr lang="es-CL" sz="1300" dirty="0"/>
          </a:p>
          <a:p>
            <a:pPr marL="285750" indent="-285750">
              <a:buFont typeface="Arial" panose="020B0604020202020204" pitchFamily="34" charset="0"/>
              <a:buChar char="•"/>
            </a:pPr>
            <a:r>
              <a:rPr lang="es-CL" sz="1300" dirty="0">
                <a:effectLst/>
                <a:latin typeface="Calibri" panose="020F0502020204030204" pitchFamily="34" charset="0"/>
                <a:ea typeface="Calibri" panose="020F0502020204030204" pitchFamily="34" charset="0"/>
                <a:cs typeface="Times New Roman" panose="02020603050405020304" pitchFamily="18" charset="0"/>
              </a:rPr>
              <a:t>IICA-BID-Microsoft (2020). Conectividad rural en América Latina y el Caribe. Un puente al desarrollo sostenible en tiempos de pandemia. San José de Costa Rica.</a:t>
            </a:r>
          </a:p>
          <a:p>
            <a:pPr marL="285750" indent="-285750">
              <a:buFont typeface="Arial" panose="020B0604020202020204" pitchFamily="34" charset="0"/>
              <a:buChar char="•"/>
            </a:pPr>
            <a:r>
              <a:rPr lang="pt-BR" sz="1300" dirty="0">
                <a:ea typeface="Times New Roman" panose="02020603050405020304" pitchFamily="18" charset="0"/>
              </a:rPr>
              <a:t>MCTI - MAPA (2020). Proposta Plano de Ação da Câmara do Agro 4.0 (2021-2024). Brasília, DF. </a:t>
            </a:r>
          </a:p>
          <a:p>
            <a:pPr marL="285750" indent="-285750">
              <a:buFont typeface="Arial" panose="020B0604020202020204" pitchFamily="34" charset="0"/>
              <a:buChar char="•"/>
            </a:pPr>
            <a:r>
              <a:rPr lang="es-CL" sz="1300" dirty="0"/>
              <a:t>MINTIC (2019).  Plan de acción para el aceleramiento de la digitalización del sector agropecuario. </a:t>
            </a:r>
            <a:r>
              <a:rPr lang="en-US" sz="1300" dirty="0"/>
              <a:t>Colombia.</a:t>
            </a:r>
            <a:endParaRPr lang="es-CL" sz="1300" dirty="0"/>
          </a:p>
          <a:p>
            <a:pPr marL="285750" indent="-285750">
              <a:buFont typeface="Arial" panose="020B0604020202020204" pitchFamily="34" charset="0"/>
              <a:buChar char="•"/>
            </a:pPr>
            <a:r>
              <a:rPr lang="en-US" sz="1300" dirty="0"/>
              <a:t>OCDE TAD/CA/GF (2018). How digital technologies are impacting the way we grow and distribute food, Paris.   </a:t>
            </a:r>
            <a:endParaRPr lang="es-CL" sz="1300" dirty="0"/>
          </a:p>
          <a:p>
            <a:pPr marL="285750" indent="-285750">
              <a:buFont typeface="Arial" panose="020B0604020202020204" pitchFamily="34" charset="0"/>
              <a:buChar char="•"/>
            </a:pPr>
            <a:r>
              <a:rPr lang="en-US" sz="1300" dirty="0"/>
              <a:t>Ploeg, J. D. van der, Y. </a:t>
            </a:r>
            <a:r>
              <a:rPr lang="en-US" sz="1300" dirty="0" err="1"/>
              <a:t>Jingzhong</a:t>
            </a:r>
            <a:r>
              <a:rPr lang="en-US" sz="1300" dirty="0"/>
              <a:t> y S. Schneider (2012): Rural development through the construction of new, nested, markets: comparative perspectives from China, Brazil and the European Union, Journal of Peasant Studies, 39:1, 133-173.</a:t>
            </a:r>
          </a:p>
          <a:p>
            <a:pPr marL="285750" indent="-285750">
              <a:buFont typeface="Arial" panose="020B0604020202020204" pitchFamily="34" charset="0"/>
              <a:buChar char="•"/>
            </a:pPr>
            <a:r>
              <a:rPr lang="es-CL" sz="1300" dirty="0" err="1">
                <a:latin typeface="Calibri" panose="020F0502020204030204" pitchFamily="34" charset="0"/>
                <a:cs typeface="Times New Roman" panose="02020603050405020304" pitchFamily="18" charset="0"/>
              </a:rPr>
              <a:t>Scarpitta</a:t>
            </a:r>
            <a:r>
              <a:rPr lang="es-CL" sz="1300" dirty="0">
                <a:latin typeface="Calibri" panose="020F0502020204030204" pitchFamily="34" charset="0"/>
                <a:cs typeface="Times New Roman" panose="02020603050405020304" pitchFamily="18" charset="0"/>
              </a:rPr>
              <a:t>, N. (2019). Grupos de discusión por </a:t>
            </a:r>
            <a:r>
              <a:rPr lang="es-CL" sz="1300" dirty="0" err="1">
                <a:latin typeface="Calibri" panose="020F0502020204030204" pitchFamily="34" charset="0"/>
                <a:cs typeface="Times New Roman" panose="02020603050405020304" pitchFamily="18" charset="0"/>
              </a:rPr>
              <a:t>Whatsapp</a:t>
            </a:r>
            <a:r>
              <a:rPr lang="es-CL" sz="1300" dirty="0">
                <a:latin typeface="Calibri" panose="020F0502020204030204" pitchFamily="34" charset="0"/>
                <a:cs typeface="Times New Roman" panose="02020603050405020304" pitchFamily="18" charset="0"/>
              </a:rPr>
              <a:t> en la regional Este, otra herramienta para hacer extensión. Revista del Plan Agropecuario, N° 171, septiembre 2019, Montevideo.   </a:t>
            </a:r>
          </a:p>
          <a:p>
            <a:pPr marL="285750" indent="-285750">
              <a:buFont typeface="Arial" panose="020B0604020202020204" pitchFamily="34" charset="0"/>
              <a:buChar char="•"/>
            </a:pPr>
            <a:r>
              <a:rPr lang="es-CL" sz="1300" dirty="0">
                <a:latin typeface="Calibri" panose="020F0502020204030204" pitchFamily="34" charset="0"/>
                <a:cs typeface="Times New Roman" panose="02020603050405020304" pitchFamily="18" charset="0"/>
              </a:rPr>
              <a:t>Sotomayor, O., M. </a:t>
            </a:r>
            <a:r>
              <a:rPr lang="es-CL" sz="1300" dirty="0" err="1">
                <a:latin typeface="Calibri" panose="020F0502020204030204" pitchFamily="34" charset="0"/>
                <a:cs typeface="Times New Roman" panose="02020603050405020304" pitchFamily="18" charset="0"/>
              </a:rPr>
              <a:t>Rodrigues</a:t>
            </a:r>
            <a:r>
              <a:rPr lang="es-CL" sz="1300" dirty="0">
                <a:latin typeface="Calibri" panose="020F0502020204030204" pitchFamily="34" charset="0"/>
                <a:cs typeface="Times New Roman" panose="02020603050405020304" pitchFamily="18" charset="0"/>
              </a:rPr>
              <a:t>, P. </a:t>
            </a:r>
            <a:r>
              <a:rPr lang="es-CL" sz="1300" dirty="0" err="1">
                <a:latin typeface="Calibri" panose="020F0502020204030204" pitchFamily="34" charset="0"/>
                <a:cs typeface="Times New Roman" panose="02020603050405020304" pitchFamily="18" charset="0"/>
              </a:rPr>
              <a:t>Wander</a:t>
            </a:r>
            <a:r>
              <a:rPr lang="es-CL" sz="1300" dirty="0">
                <a:latin typeface="Calibri" panose="020F0502020204030204" pitchFamily="34" charset="0"/>
                <a:cs typeface="Times New Roman" panose="02020603050405020304" pitchFamily="18" charset="0"/>
              </a:rPr>
              <a:t> y A. Rodríguez (2021). Digitalización del sistema alimentario de América Latina y el Caribe: estado del arte, tendencias y desafíos. En: </a:t>
            </a:r>
            <a:r>
              <a:rPr lang="es-ES" sz="1300" dirty="0">
                <a:latin typeface="Calibri" panose="020F0502020204030204" pitchFamily="34" charset="0"/>
                <a:cs typeface="Times New Roman" panose="02020603050405020304" pitchFamily="18" charset="0"/>
              </a:rPr>
              <a:t>CIDES, Ciudad del Saber y FAO. 2021. Sistemas Alimentarios en América Latina y el Caribe: Desafíos en un escenario </a:t>
            </a:r>
            <a:r>
              <a:rPr lang="es-ES" sz="1300" dirty="0" err="1">
                <a:latin typeface="Calibri" panose="020F0502020204030204" pitchFamily="34" charset="0"/>
                <a:cs typeface="Times New Roman" panose="02020603050405020304" pitchFamily="18" charset="0"/>
              </a:rPr>
              <a:t>pospandemia</a:t>
            </a:r>
            <a:r>
              <a:rPr lang="es-ES" sz="1300" dirty="0">
                <a:latin typeface="Calibri" panose="020F0502020204030204" pitchFamily="34" charset="0"/>
                <a:cs typeface="Times New Roman" panose="02020603050405020304" pitchFamily="18" charset="0"/>
              </a:rPr>
              <a:t>. Panamá.</a:t>
            </a:r>
            <a:r>
              <a:rPr lang="es-CL" sz="1300" dirty="0">
                <a:latin typeface="Calibri" panose="020F0502020204030204" pitchFamily="34" charset="0"/>
                <a:cs typeface="Times New Roman" panose="02020603050405020304" pitchFamily="18" charset="0"/>
              </a:rPr>
              <a:t> Pp. 199 a 222. </a:t>
            </a:r>
          </a:p>
          <a:p>
            <a:pPr marL="285750" indent="-285750">
              <a:buFont typeface="Arial" panose="020B0604020202020204" pitchFamily="34" charset="0"/>
              <a:buChar char="•"/>
            </a:pPr>
            <a:r>
              <a:rPr lang="es-CL" sz="1300" dirty="0"/>
              <a:t>Sotomayor, O., A. Rodríguez, M. Rodrigues, J. Sánchez y P. </a:t>
            </a:r>
            <a:r>
              <a:rPr lang="es-CL" sz="1300" dirty="0" err="1"/>
              <a:t>Wander</a:t>
            </a:r>
            <a:r>
              <a:rPr lang="es-CL" sz="1300" dirty="0"/>
              <a:t> (2021). Coordinación de actores hoy: nuevas estrategias colectivas para innovar en </a:t>
            </a:r>
            <a:r>
              <a:rPr lang="es-CL" sz="1300" dirty="0" err="1"/>
              <a:t>agrocadenas</a:t>
            </a:r>
            <a:r>
              <a:rPr lang="es-CL" sz="1300" dirty="0"/>
              <a:t> y territorios rurales (no publicado).</a:t>
            </a:r>
          </a:p>
        </p:txBody>
      </p:sp>
    </p:spTree>
    <p:extLst>
      <p:ext uri="{BB962C8B-B14F-4D97-AF65-F5344CB8AC3E}">
        <p14:creationId xmlns:p14="http://schemas.microsoft.com/office/powerpoint/2010/main" val="57206732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B7E9D0B-2147-41E4-AE52-3DCE25741FFA}"/>
              </a:ext>
            </a:extLst>
          </p:cNvPr>
          <p:cNvSpPr/>
          <p:nvPr/>
        </p:nvSpPr>
        <p:spPr>
          <a:xfrm>
            <a:off x="1" y="17586"/>
            <a:ext cx="5422900" cy="6805248"/>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defRPr/>
            </a:pPr>
            <a:endParaRPr lang="en-US" altLang="en-US" sz="2400">
              <a:solidFill>
                <a:srgbClr val="FFFFFF"/>
              </a:solidFill>
              <a:latin typeface="Calibri" panose="020F0502020204030204" pitchFamily="34" charset="0"/>
            </a:endParaRPr>
          </a:p>
        </p:txBody>
      </p:sp>
      <p:sp>
        <p:nvSpPr>
          <p:cNvPr id="74755" name="Rectángulo 1">
            <a:extLst>
              <a:ext uri="{FF2B5EF4-FFF2-40B4-BE49-F238E27FC236}">
                <a16:creationId xmlns:a16="http://schemas.microsoft.com/office/drawing/2014/main" id="{73DACBB8-40A4-4E73-B9E2-46264DD2F5B2}"/>
              </a:ext>
            </a:extLst>
          </p:cNvPr>
          <p:cNvSpPr>
            <a:spLocks noChangeArrowheads="1"/>
          </p:cNvSpPr>
          <p:nvPr/>
        </p:nvSpPr>
        <p:spPr bwMode="auto">
          <a:xfrm>
            <a:off x="5808134" y="2789767"/>
            <a:ext cx="5863167" cy="2562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nSpc>
                <a:spcPct val="107000"/>
              </a:lnSpc>
            </a:pPr>
            <a:r>
              <a:rPr lang="es-CL" altLang="es-CL" sz="3733" b="1" dirty="0">
                <a:latin typeface="Calibri" panose="020F0502020204030204" pitchFamily="34" charset="0"/>
                <a:ea typeface="Calibri" panose="020F0502020204030204" pitchFamily="34" charset="0"/>
                <a:cs typeface="Times New Roman" panose="02020603050405020304" pitchFamily="18" charset="0"/>
              </a:rPr>
              <a:t>GRACIAS</a:t>
            </a:r>
          </a:p>
          <a:p>
            <a:r>
              <a:rPr lang="es-CL" altLang="en-US" sz="1333" b="1" dirty="0">
                <a:ea typeface="Calibri" panose="020F0502020204030204" pitchFamily="34" charset="0"/>
                <a:cs typeface="Times New Roman" panose="02020603050405020304" pitchFamily="18" charset="0"/>
              </a:rPr>
              <a:t>Octavio Sotomayor</a:t>
            </a:r>
            <a:endParaRPr lang="en-US" altLang="en-US" sz="1333" dirty="0">
              <a:ea typeface="Calibri" panose="020F0502020204030204" pitchFamily="34" charset="0"/>
              <a:cs typeface="Times New Roman" panose="02020603050405020304" pitchFamily="18" charset="0"/>
            </a:endParaRPr>
          </a:p>
          <a:p>
            <a:r>
              <a:rPr lang="es-CL" altLang="en-US" sz="1333" dirty="0">
                <a:ea typeface="Calibri" panose="020F0502020204030204" pitchFamily="34" charset="0"/>
                <a:cs typeface="Times New Roman" panose="02020603050405020304" pitchFamily="18" charset="0"/>
              </a:rPr>
              <a:t>Oficial de Asuntos Económicos</a:t>
            </a:r>
            <a:endParaRPr lang="en-US" altLang="en-US" sz="1333" dirty="0">
              <a:ea typeface="Calibri" panose="020F0502020204030204" pitchFamily="34" charset="0"/>
              <a:cs typeface="Times New Roman" panose="02020603050405020304" pitchFamily="18" charset="0"/>
            </a:endParaRPr>
          </a:p>
          <a:p>
            <a:r>
              <a:rPr lang="es-CL" altLang="en-US" sz="1333" dirty="0">
                <a:ea typeface="Calibri" panose="020F0502020204030204" pitchFamily="34" charset="0"/>
                <a:cs typeface="Times New Roman" panose="02020603050405020304" pitchFamily="18" charset="0"/>
              </a:rPr>
              <a:t>Unidad de Desarrollo Agrícola y Biodiversidad</a:t>
            </a:r>
            <a:endParaRPr lang="en-US" altLang="en-US" sz="1333" dirty="0">
              <a:ea typeface="Calibri" panose="020F0502020204030204" pitchFamily="34" charset="0"/>
              <a:cs typeface="Times New Roman" panose="02020603050405020304" pitchFamily="18" charset="0"/>
            </a:endParaRPr>
          </a:p>
          <a:p>
            <a:r>
              <a:rPr lang="es-CL" altLang="en-US" sz="1333" dirty="0">
                <a:ea typeface="Calibri" panose="020F0502020204030204" pitchFamily="34" charset="0"/>
                <a:cs typeface="Times New Roman" panose="02020603050405020304" pitchFamily="18" charset="0"/>
              </a:rPr>
              <a:t>División de Recursos Naturales</a:t>
            </a:r>
            <a:endParaRPr lang="en-US" altLang="en-US" sz="1333" dirty="0">
              <a:ea typeface="Calibri" panose="020F0502020204030204" pitchFamily="34" charset="0"/>
              <a:cs typeface="Times New Roman" panose="02020603050405020304" pitchFamily="18" charset="0"/>
            </a:endParaRPr>
          </a:p>
          <a:p>
            <a:r>
              <a:rPr lang="es-CL" altLang="en-US" sz="1333" dirty="0">
                <a:ea typeface="Calibri" panose="020F0502020204030204" pitchFamily="34" charset="0"/>
                <a:cs typeface="Times New Roman" panose="02020603050405020304" pitchFamily="18" charset="0"/>
              </a:rPr>
              <a:t>(56-2) 2210-2191</a:t>
            </a:r>
            <a:endParaRPr lang="en-US" altLang="en-US" sz="1333" dirty="0">
              <a:ea typeface="Calibri" panose="020F0502020204030204" pitchFamily="34" charset="0"/>
              <a:cs typeface="Times New Roman" panose="02020603050405020304" pitchFamily="18" charset="0"/>
            </a:endParaRPr>
          </a:p>
          <a:p>
            <a:r>
              <a:rPr lang="es-CL" altLang="en-US" sz="1333" dirty="0">
                <a:ea typeface="Calibri" panose="020F0502020204030204" pitchFamily="34" charset="0"/>
                <a:cs typeface="Times New Roman" panose="02020603050405020304" pitchFamily="18" charset="0"/>
              </a:rPr>
              <a:t>octavio.sotomayor@un.org </a:t>
            </a:r>
            <a:endParaRPr lang="en-US" altLang="en-US" sz="1333" dirty="0">
              <a:ea typeface="Calibri" panose="020F0502020204030204" pitchFamily="34" charset="0"/>
              <a:cs typeface="Times New Roman" panose="02020603050405020304" pitchFamily="18" charset="0"/>
            </a:endParaRPr>
          </a:p>
          <a:p>
            <a:r>
              <a:rPr lang="es-CL" altLang="en-US" sz="1333" u="sng" dirty="0">
                <a:ea typeface="Calibri" panose="020F0502020204030204" pitchFamily="34" charset="0"/>
                <a:cs typeface="Times New Roman" panose="02020603050405020304" pitchFamily="18" charset="0"/>
                <a:hlinkClick r:id="rId3"/>
              </a:rPr>
              <a:t>www.cepal.org/drn</a:t>
            </a:r>
            <a:endParaRPr lang="en-US" altLang="en-US" sz="1333" dirty="0">
              <a:ea typeface="Calibri" panose="020F0502020204030204" pitchFamily="34" charset="0"/>
              <a:cs typeface="Times New Roman" panose="02020603050405020304" pitchFamily="18" charset="0"/>
            </a:endParaRPr>
          </a:p>
          <a:p>
            <a:pPr>
              <a:lnSpc>
                <a:spcPct val="107000"/>
              </a:lnSpc>
            </a:pPr>
            <a:endParaRPr lang="es-CL" altLang="es-CL" sz="2667" b="1" dirty="0">
              <a:latin typeface="Calibri" panose="020F0502020204030204" pitchFamily="34" charset="0"/>
              <a:ea typeface="Calibri" panose="020F0502020204030204" pitchFamily="34" charset="0"/>
              <a:cs typeface="Times New Roman" panose="02020603050405020304" pitchFamily="18" charset="0"/>
            </a:endParaRPr>
          </a:p>
        </p:txBody>
      </p:sp>
      <p:pic>
        <p:nvPicPr>
          <p:cNvPr id="74756" name="Imagen 18" descr="Resultado de imagen para cepal logo">
            <a:extLst>
              <a:ext uri="{FF2B5EF4-FFF2-40B4-BE49-F238E27FC236}">
                <a16:creationId xmlns:a16="http://schemas.microsoft.com/office/drawing/2014/main" id="{6D46853A-5A3C-4CC0-B81A-E7C0E8B9DCC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91251" y="5185834"/>
            <a:ext cx="810683" cy="931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advClick="0"/>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www.economist.com/sites/default/files/images/print-edition/20200425_LDD001_0.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95323" y="283048"/>
            <a:ext cx="4447463" cy="2501699"/>
          </a:xfrm>
          <a:prstGeom prst="rect">
            <a:avLst/>
          </a:prstGeom>
          <a:noFill/>
          <a:extLst>
            <a:ext uri="{909E8E84-426E-40DD-AFC4-6F175D3DCCD1}">
              <a14:hiddenFill xmlns:a14="http://schemas.microsoft.com/office/drawing/2010/main">
                <a:solidFill>
                  <a:srgbClr val="FFFFFF"/>
                </a:solidFill>
              </a14:hiddenFill>
            </a:ext>
          </a:extLst>
        </p:spPr>
      </p:pic>
      <p:sp>
        <p:nvSpPr>
          <p:cNvPr id="2" name="Rectángulo 1"/>
          <p:cNvSpPr/>
          <p:nvPr/>
        </p:nvSpPr>
        <p:spPr>
          <a:xfrm>
            <a:off x="309283" y="2773686"/>
            <a:ext cx="4343394" cy="3816429"/>
          </a:xfrm>
          <a:prstGeom prst="rect">
            <a:avLst/>
          </a:prstGeom>
          <a:solidFill>
            <a:schemeClr val="accent2">
              <a:lumMod val="20000"/>
              <a:lumOff val="80000"/>
            </a:schemeClr>
          </a:solidFill>
        </p:spPr>
        <p:txBody>
          <a:bodyPr wrap="square">
            <a:spAutoFit/>
          </a:bodyPr>
          <a:lstStyle/>
          <a:p>
            <a:pPr algn="ctr"/>
            <a:r>
              <a:rPr lang="es-CL" b="1" dirty="0"/>
              <a:t>DEUDA PÚBLICA (marzo 2020)</a:t>
            </a:r>
          </a:p>
          <a:p>
            <a:endParaRPr lang="es-CL" sz="1600" dirty="0"/>
          </a:p>
          <a:p>
            <a:pPr marL="457200" indent="-457200">
              <a:buFont typeface="Arial" panose="020B0604020202020204" pitchFamily="34" charset="0"/>
              <a:buChar char="•"/>
            </a:pPr>
            <a:r>
              <a:rPr lang="es-ES" sz="1600" dirty="0"/>
              <a:t>Argentina: 89% </a:t>
            </a:r>
          </a:p>
          <a:p>
            <a:pPr marL="457200" indent="-457200">
              <a:buFont typeface="Arial" panose="020B0604020202020204" pitchFamily="34" charset="0"/>
              <a:buChar char="•"/>
            </a:pPr>
            <a:r>
              <a:rPr lang="es-ES" sz="1600" dirty="0"/>
              <a:t>Brasil: 79% </a:t>
            </a:r>
          </a:p>
          <a:p>
            <a:pPr marL="457200" indent="-457200">
              <a:buFont typeface="Arial" panose="020B0604020202020204" pitchFamily="34" charset="0"/>
              <a:buChar char="•"/>
            </a:pPr>
            <a:r>
              <a:rPr lang="es-ES" sz="1600" dirty="0"/>
              <a:t>Costa Rica: 60%</a:t>
            </a:r>
          </a:p>
          <a:p>
            <a:pPr marL="457200" indent="-457200">
              <a:buFont typeface="Arial" panose="020B0604020202020204" pitchFamily="34" charset="0"/>
              <a:buChar char="•"/>
            </a:pPr>
            <a:r>
              <a:rPr lang="es-ES" sz="1600" dirty="0"/>
              <a:t>Uruguay: 55%</a:t>
            </a:r>
          </a:p>
          <a:p>
            <a:pPr marL="457200" indent="-457200">
              <a:buFont typeface="Arial" panose="020B0604020202020204" pitchFamily="34" charset="0"/>
              <a:buChar char="•"/>
            </a:pPr>
            <a:r>
              <a:rPr lang="es-ES" sz="1600" dirty="0"/>
              <a:t>Colombia: 51%</a:t>
            </a:r>
          </a:p>
          <a:p>
            <a:pPr marL="457200" indent="-457200">
              <a:buFont typeface="Arial" panose="020B0604020202020204" pitchFamily="34" charset="0"/>
              <a:buChar char="•"/>
            </a:pPr>
            <a:r>
              <a:rPr lang="es-ES" sz="1600" dirty="0"/>
              <a:t>Ecuador: 48%</a:t>
            </a:r>
          </a:p>
          <a:p>
            <a:pPr marL="457200" indent="-457200">
              <a:buFont typeface="Arial" panose="020B0604020202020204" pitchFamily="34" charset="0"/>
              <a:buChar char="•"/>
            </a:pPr>
            <a:r>
              <a:rPr lang="es-ES" sz="1600" dirty="0"/>
              <a:t>México: 39% </a:t>
            </a:r>
          </a:p>
          <a:p>
            <a:pPr marL="457200" indent="-457200">
              <a:buFont typeface="Arial" panose="020B0604020202020204" pitchFamily="34" charset="0"/>
              <a:buChar char="•"/>
            </a:pPr>
            <a:r>
              <a:rPr lang="es-ES" sz="1600" dirty="0"/>
              <a:t>Chile: 30%</a:t>
            </a:r>
          </a:p>
          <a:p>
            <a:pPr marL="457200" indent="-457200">
              <a:buFont typeface="Arial" panose="020B0604020202020204" pitchFamily="34" charset="0"/>
              <a:buChar char="•"/>
            </a:pPr>
            <a:r>
              <a:rPr lang="es-ES" sz="1600" dirty="0"/>
              <a:t>Guatemala: 27%</a:t>
            </a:r>
          </a:p>
          <a:p>
            <a:pPr marL="457200" indent="-457200">
              <a:buFont typeface="Arial" panose="020B0604020202020204" pitchFamily="34" charset="0"/>
              <a:buChar char="•"/>
            </a:pPr>
            <a:r>
              <a:rPr lang="es-ES" sz="1600" dirty="0"/>
              <a:t>Perú: 24%</a:t>
            </a:r>
          </a:p>
          <a:p>
            <a:pPr marL="457200" indent="-457200">
              <a:buFont typeface="Arial" panose="020B0604020202020204" pitchFamily="34" charset="0"/>
              <a:buChar char="•"/>
            </a:pPr>
            <a:r>
              <a:rPr lang="es-ES" sz="1600" dirty="0"/>
              <a:t>Paraguay: 23% </a:t>
            </a:r>
          </a:p>
          <a:p>
            <a:pPr marL="342900" indent="-342900">
              <a:buFont typeface="Arial" panose="020B0604020202020204" pitchFamily="34" charset="0"/>
              <a:buChar char="•"/>
            </a:pPr>
            <a:endParaRPr lang="es-ES" sz="1600" b="1" dirty="0">
              <a:solidFill>
                <a:srgbClr val="C00000"/>
              </a:solidFill>
            </a:endParaRPr>
          </a:p>
          <a:p>
            <a:pPr algn="ctr"/>
            <a:r>
              <a:rPr lang="es-ES" sz="1600" b="1" dirty="0">
                <a:solidFill>
                  <a:srgbClr val="C00000"/>
                </a:solidFill>
              </a:rPr>
              <a:t>PROMEDIO REGIONAL: 46,8% DEL PIB REGIONAL </a:t>
            </a:r>
            <a:endParaRPr lang="es-ES" sz="2000" dirty="0">
              <a:solidFill>
                <a:srgbClr val="C00000"/>
              </a:solidFill>
            </a:endParaRPr>
          </a:p>
        </p:txBody>
      </p:sp>
      <p:pic>
        <p:nvPicPr>
          <p:cNvPr id="4" name="Imagen 3"/>
          <p:cNvPicPr>
            <a:picLocks noChangeAspect="1"/>
          </p:cNvPicPr>
          <p:nvPr/>
        </p:nvPicPr>
        <p:blipFill>
          <a:blip r:embed="rId4"/>
          <a:stretch>
            <a:fillRect/>
          </a:stretch>
        </p:blipFill>
        <p:spPr>
          <a:xfrm>
            <a:off x="4827494" y="1453216"/>
            <a:ext cx="2711212" cy="1239789"/>
          </a:xfrm>
          <a:prstGeom prst="rect">
            <a:avLst/>
          </a:prstGeom>
        </p:spPr>
      </p:pic>
      <p:sp>
        <p:nvSpPr>
          <p:cNvPr id="5" name="Rectángulo 4"/>
          <p:cNvSpPr/>
          <p:nvPr/>
        </p:nvSpPr>
        <p:spPr>
          <a:xfrm>
            <a:off x="4787153" y="662515"/>
            <a:ext cx="2751553" cy="707886"/>
          </a:xfrm>
          <a:prstGeom prst="rect">
            <a:avLst/>
          </a:prstGeom>
          <a:solidFill>
            <a:srgbClr val="FFC000"/>
          </a:solidFill>
        </p:spPr>
        <p:txBody>
          <a:bodyPr wrap="square">
            <a:spAutoFit/>
          </a:bodyPr>
          <a:lstStyle/>
          <a:p>
            <a:pPr fontAlgn="base"/>
            <a:r>
              <a:rPr lang="en-US" sz="2000" b="1" i="0" dirty="0">
                <a:solidFill>
                  <a:srgbClr val="121212"/>
                </a:solidFill>
                <a:effectLst/>
                <a:latin typeface="var(--ds-type-system-serif)"/>
              </a:rPr>
              <a:t>AFTER THE DISEASE, THE DEBT</a:t>
            </a:r>
            <a:endParaRPr lang="en-US" sz="2000" b="1" i="0" dirty="0">
              <a:solidFill>
                <a:srgbClr val="121212"/>
              </a:solidFill>
              <a:effectLst/>
              <a:latin typeface="MiloTE"/>
            </a:endParaRPr>
          </a:p>
        </p:txBody>
      </p:sp>
      <p:sp>
        <p:nvSpPr>
          <p:cNvPr id="6" name="Rectángulo 5"/>
          <p:cNvSpPr/>
          <p:nvPr/>
        </p:nvSpPr>
        <p:spPr>
          <a:xfrm>
            <a:off x="4881287" y="232203"/>
            <a:ext cx="2711212" cy="369332"/>
          </a:xfrm>
          <a:prstGeom prst="rect">
            <a:avLst/>
          </a:prstGeom>
        </p:spPr>
        <p:txBody>
          <a:bodyPr wrap="square">
            <a:spAutoFit/>
          </a:bodyPr>
          <a:lstStyle/>
          <a:p>
            <a:pPr fontAlgn="base"/>
            <a:r>
              <a:rPr lang="es-CL" b="1" i="0" dirty="0">
                <a:solidFill>
                  <a:srgbClr val="C00000"/>
                </a:solidFill>
                <a:effectLst/>
                <a:latin typeface="var(--ds-type-system-sans)"/>
              </a:rPr>
              <a:t>GOVERNMENT FINANCES</a:t>
            </a:r>
            <a:endParaRPr lang="es-CL" b="1" i="0" dirty="0">
              <a:solidFill>
                <a:srgbClr val="C00000"/>
              </a:solidFill>
              <a:effectLst/>
              <a:latin typeface="MiloTE"/>
            </a:endParaRPr>
          </a:p>
        </p:txBody>
      </p:sp>
      <p:pic>
        <p:nvPicPr>
          <p:cNvPr id="8" name="Picture 2" descr="Image preview"/>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814047" y="3025623"/>
            <a:ext cx="7377953" cy="3748115"/>
          </a:xfrm>
          <a:prstGeom prst="rect">
            <a:avLst/>
          </a:prstGeom>
          <a:noFill/>
          <a:extLst>
            <a:ext uri="{909E8E84-426E-40DD-AFC4-6F175D3DCCD1}">
              <a14:hiddenFill xmlns:a14="http://schemas.microsoft.com/office/drawing/2010/main">
                <a:solidFill>
                  <a:srgbClr val="FFFFFF"/>
                </a:solidFill>
              </a14:hiddenFill>
            </a:ext>
          </a:extLst>
        </p:spPr>
      </p:pic>
      <p:sp>
        <p:nvSpPr>
          <p:cNvPr id="7" name="Rectángulo 6"/>
          <p:cNvSpPr/>
          <p:nvPr/>
        </p:nvSpPr>
        <p:spPr>
          <a:xfrm>
            <a:off x="291354" y="6559444"/>
            <a:ext cx="4509246" cy="261610"/>
          </a:xfrm>
          <a:prstGeom prst="rect">
            <a:avLst/>
          </a:prstGeom>
        </p:spPr>
        <p:txBody>
          <a:bodyPr wrap="square">
            <a:spAutoFit/>
          </a:bodyPr>
          <a:lstStyle/>
          <a:p>
            <a:r>
              <a:rPr lang="es-ES" sz="1100" dirty="0"/>
              <a:t>CEPAL (2020). Panorama Fiscal de América Latina y el Caribe, Santiago.</a:t>
            </a:r>
            <a:endParaRPr lang="es-CL" sz="1100" dirty="0"/>
          </a:p>
        </p:txBody>
      </p:sp>
      <p:sp>
        <p:nvSpPr>
          <p:cNvPr id="3" name="Elipse 2"/>
          <p:cNvSpPr/>
          <p:nvPr/>
        </p:nvSpPr>
        <p:spPr>
          <a:xfrm>
            <a:off x="7933766" y="3630705"/>
            <a:ext cx="833716" cy="304471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0" name="Rectángulo 9"/>
          <p:cNvSpPr/>
          <p:nvPr/>
        </p:nvSpPr>
        <p:spPr>
          <a:xfrm>
            <a:off x="327213" y="107372"/>
            <a:ext cx="4343394" cy="2585323"/>
          </a:xfrm>
          <a:prstGeom prst="rect">
            <a:avLst/>
          </a:prstGeom>
          <a:solidFill>
            <a:schemeClr val="accent2">
              <a:lumMod val="20000"/>
              <a:lumOff val="80000"/>
            </a:schemeClr>
          </a:solidFill>
        </p:spPr>
        <p:txBody>
          <a:bodyPr wrap="square">
            <a:spAutoFit/>
          </a:bodyPr>
          <a:lstStyle/>
          <a:p>
            <a:pPr algn="ctr"/>
            <a:r>
              <a:rPr lang="es-CL" b="1" dirty="0"/>
              <a:t>IMPACTO DE LA PANDEMIA EN LA REGIÓN</a:t>
            </a:r>
          </a:p>
          <a:p>
            <a:pPr algn="ctr"/>
            <a:endParaRPr lang="es-CL" b="1" dirty="0"/>
          </a:p>
          <a:p>
            <a:pPr marL="285750" indent="-285750">
              <a:buFont typeface="Arial" panose="020B0604020202020204" pitchFamily="34" charset="0"/>
              <a:buChar char="•"/>
            </a:pPr>
            <a:r>
              <a:rPr lang="es-CL" dirty="0"/>
              <a:t>Tasa crecimiento 2020: - 7,7%</a:t>
            </a:r>
          </a:p>
          <a:p>
            <a:pPr marL="285750" indent="-285750">
              <a:buFont typeface="Arial" panose="020B0604020202020204" pitchFamily="34" charset="0"/>
              <a:buChar char="•"/>
            </a:pPr>
            <a:r>
              <a:rPr lang="es-ES" dirty="0"/>
              <a:t>Cierre de 2,7 millones de empresas</a:t>
            </a:r>
          </a:p>
          <a:p>
            <a:pPr marL="285750" indent="-285750">
              <a:buFont typeface="Arial" panose="020B0604020202020204" pitchFamily="34" charset="0"/>
              <a:buChar char="•"/>
            </a:pPr>
            <a:r>
              <a:rPr lang="es-ES" dirty="0"/>
              <a:t>Tasa de Pobreza: de 30.3% a 33,7 % (de 185,5 millones en 2019 a 209 millones)</a:t>
            </a:r>
          </a:p>
          <a:p>
            <a:pPr marL="285750" indent="-285750">
              <a:buFont typeface="Arial" panose="020B0604020202020204" pitchFamily="34" charset="0"/>
              <a:buChar char="•"/>
            </a:pPr>
            <a:r>
              <a:rPr lang="es-ES" dirty="0"/>
              <a:t>Desocupación: 44,1 millones</a:t>
            </a:r>
          </a:p>
          <a:p>
            <a:pPr marL="285750" indent="-285750">
              <a:buFont typeface="Arial" panose="020B0604020202020204" pitchFamily="34" charset="0"/>
              <a:buChar char="•"/>
            </a:pPr>
            <a:r>
              <a:rPr lang="es-ES" dirty="0"/>
              <a:t>Retroceso de al menos un decenio en desarrollo económico y social</a:t>
            </a:r>
            <a:endParaRPr lang="es-CL" dirty="0"/>
          </a:p>
        </p:txBody>
      </p:sp>
    </p:spTree>
    <p:extLst>
      <p:ext uri="{BB962C8B-B14F-4D97-AF65-F5344CB8AC3E}">
        <p14:creationId xmlns:p14="http://schemas.microsoft.com/office/powerpoint/2010/main" val="9067279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0" y="-8001"/>
            <a:ext cx="5111737" cy="68580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defRPr/>
            </a:pPr>
            <a:endParaRPr lang="en-US" altLang="en-US" sz="2400" dirty="0">
              <a:solidFill>
                <a:srgbClr val="FFFFFF"/>
              </a:solidFill>
              <a:latin typeface="Calibri" panose="020F0502020204030204" pitchFamily="34" charset="0"/>
            </a:endParaRPr>
          </a:p>
        </p:txBody>
      </p:sp>
      <p:sp>
        <p:nvSpPr>
          <p:cNvPr id="20484" name="Rectangle 7"/>
          <p:cNvSpPr>
            <a:spLocks noChangeArrowheads="1"/>
          </p:cNvSpPr>
          <p:nvPr/>
        </p:nvSpPr>
        <p:spPr bwMode="auto">
          <a:xfrm>
            <a:off x="334434" y="2472267"/>
            <a:ext cx="4129617" cy="2062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s-CL" altLang="es-CL" sz="3200" b="1" dirty="0"/>
              <a:t>RETOMANDO LA INICIATIVA: SOLUCIONES DE BAJO COSTO</a:t>
            </a:r>
            <a:endParaRPr lang="en-US" altLang="en-US" sz="3200" dirty="0"/>
          </a:p>
        </p:txBody>
      </p:sp>
      <p:pic>
        <p:nvPicPr>
          <p:cNvPr id="20485" name="Picture 20" descr="Imagen relacionad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69272" y="5856560"/>
            <a:ext cx="1331384" cy="81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Imagen 1">
            <a:extLst>
              <a:ext uri="{FF2B5EF4-FFF2-40B4-BE49-F238E27FC236}">
                <a16:creationId xmlns:a16="http://schemas.microsoft.com/office/drawing/2014/main" id="{F797E984-E4CA-48F2-BED9-9EC71766C870}"/>
              </a:ext>
            </a:extLst>
          </p:cNvPr>
          <p:cNvPicPr>
            <a:picLocks noChangeAspect="1"/>
          </p:cNvPicPr>
          <p:nvPr/>
        </p:nvPicPr>
        <p:blipFill>
          <a:blip r:embed="rId4"/>
          <a:stretch>
            <a:fillRect/>
          </a:stretch>
        </p:blipFill>
        <p:spPr>
          <a:xfrm>
            <a:off x="6941040" y="2620107"/>
            <a:ext cx="3912329" cy="1947129"/>
          </a:xfrm>
          <a:prstGeom prst="rect">
            <a:avLst/>
          </a:prstGeom>
        </p:spPr>
      </p:pic>
    </p:spTree>
    <p:extLst>
      <p:ext uri="{BB962C8B-B14F-4D97-AF65-F5344CB8AC3E}">
        <p14:creationId xmlns:p14="http://schemas.microsoft.com/office/powerpoint/2010/main" val="2886039003"/>
      </p:ext>
    </p:extLst>
  </p:cSld>
  <p:clrMapOvr>
    <a:masterClrMapping/>
  </p:clrMapOvr>
  <p:transition advClick="0"/>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168981" y="1321411"/>
            <a:ext cx="8934677" cy="5047536"/>
          </a:xfrm>
          <a:prstGeom prst="rect">
            <a:avLst/>
          </a:prstGeom>
        </p:spPr>
        <p:txBody>
          <a:bodyPr wrap="square">
            <a:spAutoFit/>
          </a:bodyPr>
          <a:lstStyle/>
          <a:p>
            <a:pPr marL="571500" indent="-571500">
              <a:buFont typeface="Arial" panose="020B0604020202020204" pitchFamily="34" charset="0"/>
              <a:buChar char="•"/>
            </a:pPr>
            <a:r>
              <a:rPr lang="es-CL" sz="2800" b="1" dirty="0"/>
              <a:t>Relanzar la economía</a:t>
            </a:r>
          </a:p>
          <a:p>
            <a:pPr marL="571500" indent="-571500">
              <a:buFont typeface="Arial" panose="020B0604020202020204" pitchFamily="34" charset="0"/>
              <a:buChar char="•"/>
            </a:pPr>
            <a:r>
              <a:rPr lang="es-CL" sz="2800" b="1" dirty="0"/>
              <a:t>Crisis de repetición, fallos en cascada, nuevas crisis sistémicas</a:t>
            </a:r>
          </a:p>
          <a:p>
            <a:pPr marL="571500" indent="-571500">
              <a:buFont typeface="Arial" panose="020B0604020202020204" pitchFamily="34" charset="0"/>
              <a:buChar char="•"/>
            </a:pPr>
            <a:r>
              <a:rPr lang="es-CL" sz="2800" b="1" dirty="0"/>
              <a:t>Enseñanzas: tenemos que operar dentro de los límites del planeta (economía circular, transición agroecológica)</a:t>
            </a:r>
          </a:p>
          <a:p>
            <a:pPr marL="571500" indent="-571500">
              <a:buFont typeface="Arial" panose="020B0604020202020204" pitchFamily="34" charset="0"/>
              <a:buChar char="•"/>
            </a:pPr>
            <a:r>
              <a:rPr lang="es-CL" sz="2800" b="1" dirty="0"/>
              <a:t>Los Estados están bajo presión y muy debilitados</a:t>
            </a:r>
          </a:p>
          <a:p>
            <a:pPr marL="571500" indent="-571500">
              <a:buFont typeface="Arial" panose="020B0604020202020204" pitchFamily="34" charset="0"/>
              <a:buChar char="•"/>
            </a:pPr>
            <a:r>
              <a:rPr lang="es-CL" sz="2800" b="1" dirty="0"/>
              <a:t>Ambición: romper el modelo dominante, avanzar hacia una sociedad más orgánica y más integrada </a:t>
            </a:r>
          </a:p>
          <a:p>
            <a:pPr marL="571500" indent="-571500">
              <a:buFont typeface="Arial" panose="020B0604020202020204" pitchFamily="34" charset="0"/>
              <a:buChar char="•"/>
            </a:pPr>
            <a:endParaRPr lang="es-CL" sz="1400" b="1" dirty="0"/>
          </a:p>
          <a:p>
            <a:pPr marL="1028700" lvl="1" indent="-396875">
              <a:buFont typeface="Arial" panose="020B0604020202020204" pitchFamily="34" charset="0"/>
              <a:buChar char="•"/>
            </a:pPr>
            <a:r>
              <a:rPr lang="es-CL" sz="2800" b="1" dirty="0">
                <a:solidFill>
                  <a:srgbClr val="FF0000"/>
                </a:solidFill>
              </a:rPr>
              <a:t>En ese contexto: digitalización como herramienta que ayuda a la transición </a:t>
            </a:r>
          </a:p>
        </p:txBody>
      </p:sp>
      <p:sp>
        <p:nvSpPr>
          <p:cNvPr id="3" name="Rectángulo 2"/>
          <p:cNvSpPr/>
          <p:nvPr/>
        </p:nvSpPr>
        <p:spPr>
          <a:xfrm>
            <a:off x="2571258" y="474242"/>
            <a:ext cx="7049494" cy="584775"/>
          </a:xfrm>
          <a:prstGeom prst="rect">
            <a:avLst/>
          </a:prstGeom>
        </p:spPr>
        <p:txBody>
          <a:bodyPr wrap="none">
            <a:spAutoFit/>
          </a:bodyPr>
          <a:lstStyle/>
          <a:p>
            <a:pPr algn="ctr">
              <a:defRPr/>
            </a:pPr>
            <a:r>
              <a:rPr lang="es-419" sz="3200" b="1" dirty="0">
                <a:solidFill>
                  <a:srgbClr val="C00000"/>
                </a:solidFill>
              </a:rPr>
              <a:t>Post pandemia: reactivación sostenible</a:t>
            </a:r>
            <a:endParaRPr lang="es-ES" sz="3200" b="1" dirty="0">
              <a:solidFill>
                <a:srgbClr val="C00000"/>
              </a:solidFill>
            </a:endParaRPr>
          </a:p>
        </p:txBody>
      </p:sp>
      <p:cxnSp>
        <p:nvCxnSpPr>
          <p:cNvPr id="4" name="Straight Connector 4"/>
          <p:cNvCxnSpPr>
            <a:cxnSpLocks/>
          </p:cNvCxnSpPr>
          <p:nvPr/>
        </p:nvCxnSpPr>
        <p:spPr>
          <a:xfrm>
            <a:off x="2637690" y="1102937"/>
            <a:ext cx="6883718" cy="0"/>
          </a:xfrm>
          <a:prstGeom prst="line">
            <a:avLst/>
          </a:prstGeom>
          <a:ln w="57150">
            <a:solidFill>
              <a:srgbClr val="C00000"/>
            </a:solidFill>
          </a:ln>
        </p:spPr>
        <p:style>
          <a:lnRef idx="1">
            <a:schemeClr val="dk1"/>
          </a:lnRef>
          <a:fillRef idx="0">
            <a:schemeClr val="dk1"/>
          </a:fillRef>
          <a:effectRef idx="0">
            <a:schemeClr val="dk1"/>
          </a:effectRef>
          <a:fontRef idx="minor">
            <a:schemeClr val="tx1"/>
          </a:fontRef>
        </p:style>
      </p:cxnSp>
      <p:sp>
        <p:nvSpPr>
          <p:cNvPr id="5" name="Rectángulo 4"/>
          <p:cNvSpPr/>
          <p:nvPr/>
        </p:nvSpPr>
        <p:spPr>
          <a:xfrm>
            <a:off x="9103658" y="1646425"/>
            <a:ext cx="2810434" cy="2092881"/>
          </a:xfrm>
          <a:prstGeom prst="rect">
            <a:avLst/>
          </a:prstGeom>
          <a:solidFill>
            <a:schemeClr val="accent2">
              <a:lumMod val="20000"/>
              <a:lumOff val="80000"/>
            </a:schemeClr>
          </a:solidFill>
        </p:spPr>
        <p:txBody>
          <a:bodyPr wrap="square">
            <a:spAutoFit/>
          </a:bodyPr>
          <a:lstStyle/>
          <a:p>
            <a:pPr algn="ctr"/>
            <a:endParaRPr lang="es-CL" b="1" i="1" dirty="0">
              <a:solidFill>
                <a:srgbClr val="181717"/>
              </a:solidFill>
              <a:latin typeface="Garamond" panose="02020404030301010803" pitchFamily="18" charset="0"/>
              <a:ea typeface="Garamond" panose="02020404030301010803" pitchFamily="18" charset="0"/>
              <a:cs typeface="Garamond" panose="02020404030301010803" pitchFamily="18" charset="0"/>
            </a:endParaRPr>
          </a:p>
          <a:p>
            <a:pPr algn="ctr"/>
            <a:r>
              <a:rPr lang="es-CL" sz="1600" b="1" i="1" dirty="0">
                <a:solidFill>
                  <a:srgbClr val="181717"/>
                </a:solidFill>
                <a:latin typeface="Calibri" panose="020F0502020204030204" pitchFamily="34" charset="0"/>
                <a:ea typeface="Garamond" panose="02020404030301010803" pitchFamily="18" charset="0"/>
                <a:cs typeface="Calibri" panose="020F0502020204030204" pitchFamily="34" charset="0"/>
              </a:rPr>
              <a:t>“Las crisis son la manera en que la sociedad se asegura de que todos sepan que ciertas cosas no van a continuar de la misma manera”  </a:t>
            </a:r>
          </a:p>
          <a:p>
            <a:endParaRPr lang="es-CL" sz="1600" dirty="0">
              <a:solidFill>
                <a:srgbClr val="181717"/>
              </a:solidFill>
              <a:effectLst/>
              <a:latin typeface="Calibri" panose="020F0502020204030204" pitchFamily="34" charset="0"/>
              <a:ea typeface="Garamond" panose="02020404030301010803" pitchFamily="18" charset="0"/>
              <a:cs typeface="Calibri" panose="020F0502020204030204" pitchFamily="34" charset="0"/>
            </a:endParaRPr>
          </a:p>
          <a:p>
            <a:pPr algn="r"/>
            <a:r>
              <a:rPr lang="es-CL" sz="1600" b="1" i="1" dirty="0" err="1">
                <a:solidFill>
                  <a:srgbClr val="181717"/>
                </a:solidFill>
                <a:effectLst/>
                <a:latin typeface="Calibri" panose="020F0502020204030204" pitchFamily="34" charset="0"/>
                <a:ea typeface="Garamond" panose="02020404030301010803" pitchFamily="18" charset="0"/>
                <a:cs typeface="Calibri" panose="020F0502020204030204" pitchFamily="34" charset="0"/>
              </a:rPr>
              <a:t>Baecker</a:t>
            </a:r>
            <a:r>
              <a:rPr lang="es-CL" sz="1600" b="1" i="1" dirty="0">
                <a:solidFill>
                  <a:srgbClr val="181717"/>
                </a:solidFill>
                <a:effectLst/>
                <a:latin typeface="Calibri" panose="020F0502020204030204" pitchFamily="34" charset="0"/>
                <a:ea typeface="Garamond" panose="02020404030301010803" pitchFamily="18" charset="0"/>
                <a:cs typeface="Calibri" panose="020F0502020204030204" pitchFamily="34" charset="0"/>
              </a:rPr>
              <a:t>, 2013</a:t>
            </a:r>
          </a:p>
        </p:txBody>
      </p:sp>
      <p:sp>
        <p:nvSpPr>
          <p:cNvPr id="6" name="Rectángulo 5">
            <a:extLst>
              <a:ext uri="{FF2B5EF4-FFF2-40B4-BE49-F238E27FC236}">
                <a16:creationId xmlns:a16="http://schemas.microsoft.com/office/drawing/2014/main" id="{B3995F3E-91A6-4331-A9B5-DAA2C9F9C486}"/>
              </a:ext>
            </a:extLst>
          </p:cNvPr>
          <p:cNvSpPr/>
          <p:nvPr/>
        </p:nvSpPr>
        <p:spPr>
          <a:xfrm>
            <a:off x="9103657" y="3938845"/>
            <a:ext cx="2810435" cy="2554545"/>
          </a:xfrm>
          <a:prstGeom prst="rect">
            <a:avLst/>
          </a:prstGeom>
          <a:solidFill>
            <a:schemeClr val="accent4">
              <a:lumMod val="40000"/>
              <a:lumOff val="60000"/>
            </a:schemeClr>
          </a:solidFill>
        </p:spPr>
        <p:txBody>
          <a:bodyPr wrap="square">
            <a:spAutoFit/>
          </a:bodyPr>
          <a:lstStyle/>
          <a:p>
            <a:pPr>
              <a:spcBef>
                <a:spcPts val="0"/>
              </a:spcBef>
              <a:spcAft>
                <a:spcPts val="1200"/>
              </a:spcAft>
              <a:defRPr/>
            </a:pPr>
            <a:r>
              <a:rPr lang="es-CL" sz="1600" b="1" dirty="0">
                <a:solidFill>
                  <a:srgbClr val="000000"/>
                </a:solidFill>
              </a:rPr>
              <a:t>Tenemos que avanzar hacia modelos de producción agroecológicos, esto es, “</a:t>
            </a:r>
            <a:r>
              <a:rPr lang="es-CL" sz="1600" b="1" i="1" dirty="0">
                <a:solidFill>
                  <a:srgbClr val="000000"/>
                </a:solidFill>
              </a:rPr>
              <a:t>agroecosistemas diversificados, (que) imitan los sistemas naturales tan fielmente como sea posible para mejorar la producción sustentable y la independencia</a:t>
            </a:r>
            <a:r>
              <a:rPr lang="es-CL" sz="1600" b="1" dirty="0">
                <a:solidFill>
                  <a:srgbClr val="000000"/>
                </a:solidFill>
              </a:rPr>
              <a:t>”  (FAO, 2018)</a:t>
            </a:r>
            <a:endParaRPr lang="fr-FR" sz="1600" b="1" dirty="0">
              <a:solidFill>
                <a:srgbClr val="000000"/>
              </a:solidFill>
            </a:endParaRPr>
          </a:p>
        </p:txBody>
      </p:sp>
    </p:spTree>
    <p:extLst>
      <p:ext uri="{BB962C8B-B14F-4D97-AF65-F5344CB8AC3E}">
        <p14:creationId xmlns:p14="http://schemas.microsoft.com/office/powerpoint/2010/main" val="8172250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1444582" y="339771"/>
            <a:ext cx="8508035" cy="584775"/>
          </a:xfrm>
          <a:prstGeom prst="rect">
            <a:avLst/>
          </a:prstGeom>
        </p:spPr>
        <p:txBody>
          <a:bodyPr wrap="none">
            <a:spAutoFit/>
          </a:bodyPr>
          <a:lstStyle/>
          <a:p>
            <a:r>
              <a:rPr lang="es-CL" sz="3200" b="1" dirty="0">
                <a:solidFill>
                  <a:srgbClr val="C00000"/>
                </a:solidFill>
              </a:rPr>
              <a:t>La estrategia de trabajo con la agricultura </a:t>
            </a:r>
            <a:r>
              <a:rPr lang="es-CL" sz="3200" b="1" dirty="0" err="1">
                <a:solidFill>
                  <a:srgbClr val="C00000"/>
                </a:solidFill>
              </a:rPr>
              <a:t>famliar</a:t>
            </a:r>
            <a:endParaRPr lang="es-CL" sz="3200" b="1" dirty="0">
              <a:solidFill>
                <a:srgbClr val="C00000"/>
              </a:solidFill>
            </a:endParaRPr>
          </a:p>
        </p:txBody>
      </p:sp>
      <p:sp>
        <p:nvSpPr>
          <p:cNvPr id="3" name="Rectángulo 2"/>
          <p:cNvSpPr/>
          <p:nvPr/>
        </p:nvSpPr>
        <p:spPr>
          <a:xfrm>
            <a:off x="143516" y="1536565"/>
            <a:ext cx="10156931" cy="3539430"/>
          </a:xfrm>
          <a:prstGeom prst="rect">
            <a:avLst/>
          </a:prstGeom>
        </p:spPr>
        <p:txBody>
          <a:bodyPr wrap="square">
            <a:spAutoFit/>
          </a:bodyPr>
          <a:lstStyle/>
          <a:p>
            <a:pPr marL="571500" indent="-571500">
              <a:buFont typeface="Arial" panose="020B0604020202020204" pitchFamily="34" charset="0"/>
              <a:buChar char="•"/>
            </a:pPr>
            <a:r>
              <a:rPr lang="es-CL" sz="3200" b="1" dirty="0"/>
              <a:t>Se trata de un problema de inversión (oferta)</a:t>
            </a:r>
          </a:p>
          <a:p>
            <a:pPr marL="571500" indent="-571500">
              <a:buFont typeface="Arial" panose="020B0604020202020204" pitchFamily="34" charset="0"/>
              <a:buChar char="•"/>
            </a:pPr>
            <a:endParaRPr lang="es-CL" sz="3200" b="1" dirty="0"/>
          </a:p>
          <a:p>
            <a:pPr marL="571500" indent="-571500">
              <a:buFont typeface="Arial" panose="020B0604020202020204" pitchFamily="34" charset="0"/>
              <a:buChar char="•"/>
            </a:pPr>
            <a:r>
              <a:rPr lang="es-CL" sz="3200" b="1" dirty="0"/>
              <a:t>Nueva distinciones en políticas públicas:</a:t>
            </a:r>
          </a:p>
          <a:p>
            <a:pPr marL="571500" indent="-571500">
              <a:buFont typeface="Arial" panose="020B0604020202020204" pitchFamily="34" charset="0"/>
              <a:buChar char="•"/>
            </a:pPr>
            <a:endParaRPr lang="es-CL" sz="3200" b="1" dirty="0"/>
          </a:p>
          <a:p>
            <a:pPr marL="1028700" lvl="1" indent="-571500">
              <a:buFont typeface="Arial" panose="020B0604020202020204" pitchFamily="34" charset="0"/>
              <a:buChar char="•"/>
            </a:pPr>
            <a:r>
              <a:rPr lang="es-CL" sz="3200" b="1" dirty="0"/>
              <a:t>Programas de bajo costo versus programas de alto costo</a:t>
            </a:r>
          </a:p>
          <a:p>
            <a:endParaRPr lang="es-CL" sz="3200" b="1" dirty="0"/>
          </a:p>
        </p:txBody>
      </p:sp>
      <p:cxnSp>
        <p:nvCxnSpPr>
          <p:cNvPr id="4" name="Straight Connector 4"/>
          <p:cNvCxnSpPr>
            <a:cxnSpLocks/>
          </p:cNvCxnSpPr>
          <p:nvPr/>
        </p:nvCxnSpPr>
        <p:spPr>
          <a:xfrm>
            <a:off x="1478273" y="979842"/>
            <a:ext cx="8439174" cy="0"/>
          </a:xfrm>
          <a:prstGeom prst="line">
            <a:avLst/>
          </a:prstGeom>
          <a:ln w="57150">
            <a:solidFill>
              <a:srgbClr val="C00000"/>
            </a:solidFill>
          </a:ln>
        </p:spPr>
        <p:style>
          <a:lnRef idx="1">
            <a:schemeClr val="dk1"/>
          </a:lnRef>
          <a:fillRef idx="0">
            <a:schemeClr val="dk1"/>
          </a:fillRef>
          <a:effectRef idx="0">
            <a:schemeClr val="dk1"/>
          </a:effectRef>
          <a:fontRef idx="minor">
            <a:schemeClr val="tx1"/>
          </a:fontRef>
        </p:style>
      </p:cxnSp>
      <p:pic>
        <p:nvPicPr>
          <p:cNvPr id="5" name="Imagen 26"/>
          <p:cNvPicPr>
            <a:picLocks noChangeAspect="1"/>
          </p:cNvPicPr>
          <p:nvPr/>
        </p:nvPicPr>
        <p:blipFill>
          <a:blip r:embed="rId2" cstate="print">
            <a:extLst>
              <a:ext uri="{28A0092B-C50C-407E-A947-70E740481C1C}">
                <a14:useLocalDpi xmlns:a14="http://schemas.microsoft.com/office/drawing/2010/main" val="0"/>
              </a:ext>
            </a:extLst>
          </a:blip>
          <a:srcRect t="15567" r="23882" b="17970"/>
          <a:stretch>
            <a:fillRect/>
          </a:stretch>
        </p:blipFill>
        <p:spPr bwMode="auto">
          <a:xfrm>
            <a:off x="10300447" y="1224170"/>
            <a:ext cx="1765054" cy="13177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00447" y="2650426"/>
            <a:ext cx="1765055" cy="13382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2" descr="Comisión Nacional de Riego anuncia nuevo concurso de tecnificación y obras  civiles para usuarios INDAP - Portal Agro Chil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300447" y="4094843"/>
            <a:ext cx="1720123" cy="118549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Resultado de imagen para indap tractore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00447" y="5380929"/>
            <a:ext cx="1754374" cy="12636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ángulo 8"/>
          <p:cNvSpPr/>
          <p:nvPr/>
        </p:nvSpPr>
        <p:spPr>
          <a:xfrm>
            <a:off x="620685" y="5078761"/>
            <a:ext cx="8922326" cy="1384995"/>
          </a:xfrm>
          <a:prstGeom prst="rect">
            <a:avLst/>
          </a:prstGeom>
          <a:solidFill>
            <a:schemeClr val="accent1">
              <a:lumMod val="20000"/>
              <a:lumOff val="80000"/>
            </a:schemeClr>
          </a:solidFill>
        </p:spPr>
        <p:txBody>
          <a:bodyPr wrap="square">
            <a:spAutoFit/>
          </a:bodyPr>
          <a:lstStyle/>
          <a:p>
            <a:pPr algn="ctr"/>
            <a:r>
              <a:rPr lang="es-CL" sz="2800" b="1" dirty="0">
                <a:solidFill>
                  <a:srgbClr val="0070C0"/>
                </a:solidFill>
              </a:rPr>
              <a:t>Conceptos de “soluciones endógenas” (IICA) y de “soluciones de bajo costo” o “actividades autónomas y recursos propios” (CEPAL)</a:t>
            </a:r>
          </a:p>
        </p:txBody>
      </p:sp>
    </p:spTree>
    <p:extLst>
      <p:ext uri="{BB962C8B-B14F-4D97-AF65-F5344CB8AC3E}">
        <p14:creationId xmlns:p14="http://schemas.microsoft.com/office/powerpoint/2010/main" val="30596686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1486785" y="339771"/>
            <a:ext cx="9162252" cy="584775"/>
          </a:xfrm>
          <a:prstGeom prst="rect">
            <a:avLst/>
          </a:prstGeom>
        </p:spPr>
        <p:txBody>
          <a:bodyPr wrap="none">
            <a:spAutoFit/>
          </a:bodyPr>
          <a:lstStyle/>
          <a:p>
            <a:r>
              <a:rPr lang="es-CL" sz="3200" dirty="0"/>
              <a:t> </a:t>
            </a:r>
            <a:r>
              <a:rPr lang="es-CL" sz="3200" b="1" dirty="0">
                <a:solidFill>
                  <a:srgbClr val="C00000"/>
                </a:solidFill>
              </a:rPr>
              <a:t>Actividades Autónomas y Recursos Propios (AA-RP)</a:t>
            </a:r>
          </a:p>
        </p:txBody>
      </p:sp>
      <p:sp>
        <p:nvSpPr>
          <p:cNvPr id="3" name="Rectángulo 2"/>
          <p:cNvSpPr/>
          <p:nvPr/>
        </p:nvSpPr>
        <p:spPr>
          <a:xfrm>
            <a:off x="358668" y="1407260"/>
            <a:ext cx="11444126" cy="3416320"/>
          </a:xfrm>
          <a:prstGeom prst="rect">
            <a:avLst/>
          </a:prstGeom>
        </p:spPr>
        <p:txBody>
          <a:bodyPr wrap="square">
            <a:spAutoFit/>
          </a:bodyPr>
          <a:lstStyle/>
          <a:p>
            <a:pPr algn="ctr"/>
            <a:r>
              <a:rPr lang="es-CL" sz="3600" i="1" dirty="0"/>
              <a:t>“Al diseñar un programa de alcance público hay que asegurarse de haber aprovechado todos los liderazgos locales, así como todos los recursos propios que puedan servir para reducir su costo, elevar su calidad y sus posibilidades de impacto”</a:t>
            </a:r>
            <a:r>
              <a:rPr lang="es-CL" sz="3600" dirty="0"/>
              <a:t> </a:t>
            </a:r>
          </a:p>
          <a:p>
            <a:pPr algn="ctr"/>
            <a:endParaRPr lang="es-CL" sz="3600" b="1" dirty="0"/>
          </a:p>
        </p:txBody>
      </p:sp>
      <p:cxnSp>
        <p:nvCxnSpPr>
          <p:cNvPr id="4" name="Straight Connector 4"/>
          <p:cNvCxnSpPr>
            <a:cxnSpLocks/>
          </p:cNvCxnSpPr>
          <p:nvPr/>
        </p:nvCxnSpPr>
        <p:spPr>
          <a:xfrm>
            <a:off x="1916722" y="1005425"/>
            <a:ext cx="7962511" cy="0"/>
          </a:xfrm>
          <a:prstGeom prst="line">
            <a:avLst/>
          </a:prstGeom>
          <a:ln w="57150">
            <a:solidFill>
              <a:srgbClr val="C00000"/>
            </a:solidFill>
          </a:ln>
        </p:spPr>
        <p:style>
          <a:lnRef idx="1">
            <a:schemeClr val="dk1"/>
          </a:lnRef>
          <a:fillRef idx="0">
            <a:schemeClr val="dk1"/>
          </a:fillRef>
          <a:effectRef idx="0">
            <a:schemeClr val="dk1"/>
          </a:effectRef>
          <a:fontRef idx="minor">
            <a:schemeClr val="tx1"/>
          </a:fontRef>
        </p:style>
      </p:cxnSp>
      <p:sp>
        <p:nvSpPr>
          <p:cNvPr id="5" name="Rectángulo 4"/>
          <p:cNvSpPr/>
          <p:nvPr/>
        </p:nvSpPr>
        <p:spPr>
          <a:xfrm>
            <a:off x="399006" y="4886344"/>
            <a:ext cx="11416553" cy="1384995"/>
          </a:xfrm>
          <a:prstGeom prst="rect">
            <a:avLst/>
          </a:prstGeom>
          <a:solidFill>
            <a:schemeClr val="accent5">
              <a:lumMod val="20000"/>
              <a:lumOff val="80000"/>
            </a:schemeClr>
          </a:solidFill>
        </p:spPr>
        <p:txBody>
          <a:bodyPr wrap="square">
            <a:spAutoFit/>
          </a:bodyPr>
          <a:lstStyle/>
          <a:p>
            <a:pPr algn="ctr"/>
            <a:r>
              <a:rPr lang="es-CL" sz="2800" dirty="0"/>
              <a:t>Para potenciar su impacto las AA-RP deben ser </a:t>
            </a:r>
            <a:r>
              <a:rPr lang="es-CL" sz="2800" dirty="0">
                <a:solidFill>
                  <a:srgbClr val="C00000"/>
                </a:solidFill>
              </a:rPr>
              <a:t>combinadas con las tecnologías digitales</a:t>
            </a:r>
            <a:r>
              <a:rPr lang="es-CL" sz="2800" dirty="0"/>
              <a:t>, los conocimientos científicos avanzados y las políticas públicas que provienen de entidades extra-territoriales. </a:t>
            </a:r>
          </a:p>
        </p:txBody>
      </p:sp>
    </p:spTree>
    <p:extLst>
      <p:ext uri="{BB962C8B-B14F-4D97-AF65-F5344CB8AC3E}">
        <p14:creationId xmlns:p14="http://schemas.microsoft.com/office/powerpoint/2010/main" val="8851235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4"/>
          <p:cNvCxnSpPr>
            <a:cxnSpLocks/>
          </p:cNvCxnSpPr>
          <p:nvPr/>
        </p:nvCxnSpPr>
        <p:spPr>
          <a:xfrm>
            <a:off x="5081953" y="901987"/>
            <a:ext cx="2567355" cy="0"/>
          </a:xfrm>
          <a:prstGeom prst="line">
            <a:avLst/>
          </a:prstGeom>
          <a:ln w="57150">
            <a:solidFill>
              <a:srgbClr val="C00000"/>
            </a:solidFill>
          </a:ln>
        </p:spPr>
        <p:style>
          <a:lnRef idx="1">
            <a:schemeClr val="dk1"/>
          </a:lnRef>
          <a:fillRef idx="0">
            <a:schemeClr val="dk1"/>
          </a:fillRef>
          <a:effectRef idx="0">
            <a:schemeClr val="dk1"/>
          </a:effectRef>
          <a:fontRef idx="minor">
            <a:schemeClr val="tx1"/>
          </a:fontRef>
        </p:style>
      </p:cxnSp>
      <p:sp>
        <p:nvSpPr>
          <p:cNvPr id="6" name="Rectángulo 5"/>
          <p:cNvSpPr/>
          <p:nvPr/>
        </p:nvSpPr>
        <p:spPr>
          <a:xfrm>
            <a:off x="4933370" y="339771"/>
            <a:ext cx="2909386" cy="584775"/>
          </a:xfrm>
          <a:prstGeom prst="rect">
            <a:avLst/>
          </a:prstGeom>
        </p:spPr>
        <p:txBody>
          <a:bodyPr wrap="none">
            <a:spAutoFit/>
          </a:bodyPr>
          <a:lstStyle/>
          <a:p>
            <a:r>
              <a:rPr lang="es-CL" sz="3200" dirty="0"/>
              <a:t> </a:t>
            </a:r>
            <a:r>
              <a:rPr lang="es-CL" sz="3200" b="1" dirty="0">
                <a:solidFill>
                  <a:srgbClr val="C00000"/>
                </a:solidFill>
              </a:rPr>
              <a:t>Aprender a ver </a:t>
            </a:r>
          </a:p>
        </p:txBody>
      </p:sp>
      <p:graphicFrame>
        <p:nvGraphicFramePr>
          <p:cNvPr id="2" name="Tabla 1">
            <a:extLst>
              <a:ext uri="{FF2B5EF4-FFF2-40B4-BE49-F238E27FC236}">
                <a16:creationId xmlns:a16="http://schemas.microsoft.com/office/drawing/2014/main" id="{AEDFD161-0062-483F-8399-DBB039ED9F98}"/>
              </a:ext>
            </a:extLst>
          </p:cNvPr>
          <p:cNvGraphicFramePr>
            <a:graphicFrameLocks noGrp="1"/>
          </p:cNvGraphicFramePr>
          <p:nvPr>
            <p:extLst>
              <p:ext uri="{D42A27DB-BD31-4B8C-83A1-F6EECF244321}">
                <p14:modId xmlns:p14="http://schemas.microsoft.com/office/powerpoint/2010/main" val="3349777248"/>
              </p:ext>
            </p:extLst>
          </p:nvPr>
        </p:nvGraphicFramePr>
        <p:xfrm>
          <a:off x="152400" y="1082308"/>
          <a:ext cx="11852029" cy="5713082"/>
        </p:xfrm>
        <a:graphic>
          <a:graphicData uri="http://schemas.openxmlformats.org/drawingml/2006/table">
            <a:tbl>
              <a:tblPr firstRow="1" firstCol="1" bandRow="1">
                <a:tableStyleId>{5C22544A-7EE6-4342-B048-85BDC9FD1C3A}</a:tableStyleId>
              </a:tblPr>
              <a:tblGrid>
                <a:gridCol w="1537365">
                  <a:extLst>
                    <a:ext uri="{9D8B030D-6E8A-4147-A177-3AD203B41FA5}">
                      <a16:colId xmlns:a16="http://schemas.microsoft.com/office/drawing/2014/main" val="3319216013"/>
                    </a:ext>
                  </a:extLst>
                </a:gridCol>
                <a:gridCol w="10314664">
                  <a:extLst>
                    <a:ext uri="{9D8B030D-6E8A-4147-A177-3AD203B41FA5}">
                      <a16:colId xmlns:a16="http://schemas.microsoft.com/office/drawing/2014/main" val="2158052263"/>
                    </a:ext>
                  </a:extLst>
                </a:gridCol>
              </a:tblGrid>
              <a:tr h="256851">
                <a:tc>
                  <a:txBody>
                    <a:bodyPr/>
                    <a:lstStyle/>
                    <a:p>
                      <a:pPr>
                        <a:lnSpc>
                          <a:spcPct val="107000"/>
                        </a:lnSpc>
                        <a:spcAft>
                          <a:spcPts val="800"/>
                        </a:spcAft>
                      </a:pPr>
                      <a:r>
                        <a:rPr lang="en-US" sz="1600" dirty="0">
                          <a:solidFill>
                            <a:schemeClr val="tx1"/>
                          </a:solidFill>
                          <a:effectLst/>
                        </a:rPr>
                        <a:t>CATEGORIA</a:t>
                      </a:r>
                      <a:endParaRPr lang="es-CL" sz="16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0435" marR="20435" marT="8284" marB="0">
                    <a:solidFill>
                      <a:schemeClr val="accent2">
                        <a:lumMod val="40000"/>
                        <a:lumOff val="60000"/>
                      </a:schemeClr>
                    </a:solidFill>
                  </a:tcPr>
                </a:tc>
                <a:tc>
                  <a:txBody>
                    <a:bodyPr/>
                    <a:lstStyle/>
                    <a:p>
                      <a:pPr>
                        <a:lnSpc>
                          <a:spcPct val="107000"/>
                        </a:lnSpc>
                        <a:spcAft>
                          <a:spcPts val="800"/>
                        </a:spcAft>
                      </a:pPr>
                      <a:r>
                        <a:rPr lang="en-US" sz="1600" dirty="0">
                          <a:solidFill>
                            <a:schemeClr val="tx1"/>
                          </a:solidFill>
                          <a:effectLst/>
                        </a:rPr>
                        <a:t>DESCRIPCIÓN</a:t>
                      </a:r>
                      <a:endParaRPr lang="es-CL" sz="16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0435" marR="20435" marT="8284" marB="0">
                    <a:solidFill>
                      <a:schemeClr val="accent2">
                        <a:lumMod val="20000"/>
                        <a:lumOff val="80000"/>
                      </a:schemeClr>
                    </a:solidFill>
                  </a:tcPr>
                </a:tc>
                <a:extLst>
                  <a:ext uri="{0D108BD9-81ED-4DB2-BD59-A6C34878D82A}">
                    <a16:rowId xmlns:a16="http://schemas.microsoft.com/office/drawing/2014/main" val="2130730201"/>
                  </a:ext>
                </a:extLst>
              </a:tr>
              <a:tr h="777206">
                <a:tc rowSpan="10">
                  <a:txBody>
                    <a:bodyPr/>
                    <a:lstStyle/>
                    <a:p>
                      <a:pPr>
                        <a:lnSpc>
                          <a:spcPct val="107000"/>
                        </a:lnSpc>
                        <a:spcAft>
                          <a:spcPts val="800"/>
                        </a:spcAft>
                      </a:pPr>
                      <a:r>
                        <a:rPr lang="es-CL" sz="1600" dirty="0">
                          <a:solidFill>
                            <a:schemeClr val="tx1"/>
                          </a:solidFill>
                          <a:effectLst/>
                        </a:rPr>
                        <a:t>AMBIENTE CULTURAL, INSTITUCIONAL Y REGULATORIO</a:t>
                      </a:r>
                      <a:endParaRPr lang="es-CL" sz="16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0435" marR="20435" marT="8284" marB="0">
                    <a:solidFill>
                      <a:schemeClr val="accent2">
                        <a:lumMod val="20000"/>
                        <a:lumOff val="80000"/>
                      </a:schemeClr>
                    </a:solidFill>
                  </a:tcPr>
                </a:tc>
                <a:tc>
                  <a:txBody>
                    <a:bodyPr/>
                    <a:lstStyle/>
                    <a:p>
                      <a:pPr>
                        <a:lnSpc>
                          <a:spcPct val="107000"/>
                        </a:lnSpc>
                        <a:spcAft>
                          <a:spcPts val="800"/>
                        </a:spcAft>
                      </a:pPr>
                      <a:r>
                        <a:rPr lang="es-CL" sz="1600" b="1" dirty="0">
                          <a:solidFill>
                            <a:srgbClr val="FF0000"/>
                          </a:solidFill>
                          <a:effectLst/>
                        </a:rPr>
                        <a:t>Identidad sistémica</a:t>
                      </a:r>
                      <a:r>
                        <a:rPr lang="es-CL" sz="1600" dirty="0">
                          <a:solidFill>
                            <a:schemeClr val="tx1"/>
                          </a:solidFill>
                          <a:effectLst/>
                        </a:rPr>
                        <a:t>: como factor de </a:t>
                      </a:r>
                      <a:r>
                        <a:rPr lang="es-CL" sz="1600" dirty="0" err="1">
                          <a:solidFill>
                            <a:schemeClr val="tx1"/>
                          </a:solidFill>
                          <a:effectLst/>
                        </a:rPr>
                        <a:t>autoorientación</a:t>
                      </a:r>
                      <a:r>
                        <a:rPr lang="es-CL" sz="1600" dirty="0">
                          <a:solidFill>
                            <a:schemeClr val="tx1"/>
                          </a:solidFill>
                          <a:effectLst/>
                        </a:rPr>
                        <a:t> de territorios, cadenas productivas, asociaciones y empresas; identidad regional: mitos, historia, relatos, cultura, gastronomía, estereotipos positivos, orgullo local, niveles de confianza mutua, esperanzas, expectativas. </a:t>
                      </a:r>
                      <a:endParaRPr lang="es-CL" sz="16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0435" marR="20435" marT="8284" marB="0">
                    <a:solidFill>
                      <a:schemeClr val="bg1"/>
                    </a:solidFill>
                  </a:tcPr>
                </a:tc>
                <a:extLst>
                  <a:ext uri="{0D108BD9-81ED-4DB2-BD59-A6C34878D82A}">
                    <a16:rowId xmlns:a16="http://schemas.microsoft.com/office/drawing/2014/main" val="1171917426"/>
                  </a:ext>
                </a:extLst>
              </a:tr>
              <a:tr h="517029">
                <a:tc vMerge="1">
                  <a:txBody>
                    <a:bodyPr/>
                    <a:lstStyle/>
                    <a:p>
                      <a:endParaRPr lang="es-CL"/>
                    </a:p>
                  </a:txBody>
                  <a:tcPr/>
                </a:tc>
                <a:tc>
                  <a:txBody>
                    <a:bodyPr/>
                    <a:lstStyle/>
                    <a:p>
                      <a:pPr>
                        <a:lnSpc>
                          <a:spcPct val="107000"/>
                        </a:lnSpc>
                        <a:spcAft>
                          <a:spcPts val="800"/>
                        </a:spcAft>
                      </a:pPr>
                      <a:r>
                        <a:rPr lang="es-CL" sz="1600" b="1" dirty="0">
                          <a:solidFill>
                            <a:srgbClr val="FF0000"/>
                          </a:solidFill>
                          <a:effectLst/>
                        </a:rPr>
                        <a:t>Activos inmateriales y otros intangibles</a:t>
                      </a:r>
                      <a:r>
                        <a:rPr lang="es-CL" sz="1600" dirty="0">
                          <a:solidFill>
                            <a:schemeClr val="tx1"/>
                          </a:solidFill>
                          <a:effectLst/>
                        </a:rPr>
                        <a:t>: prestigio, reputación, marcas, sellos, certificaciones, rankings, premios, fiestas tradicionales y otros eventos, cuotas de mercado.</a:t>
                      </a:r>
                      <a:endParaRPr lang="es-CL" sz="16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0435" marR="20435" marT="8284" marB="0">
                    <a:solidFill>
                      <a:schemeClr val="accent4">
                        <a:lumMod val="40000"/>
                        <a:lumOff val="60000"/>
                      </a:schemeClr>
                    </a:solidFill>
                  </a:tcPr>
                </a:tc>
                <a:extLst>
                  <a:ext uri="{0D108BD9-81ED-4DB2-BD59-A6C34878D82A}">
                    <a16:rowId xmlns:a16="http://schemas.microsoft.com/office/drawing/2014/main" val="2372866149"/>
                  </a:ext>
                </a:extLst>
              </a:tr>
              <a:tr h="517029">
                <a:tc vMerge="1">
                  <a:txBody>
                    <a:bodyPr/>
                    <a:lstStyle/>
                    <a:p>
                      <a:endParaRPr lang="es-CL"/>
                    </a:p>
                  </a:txBody>
                  <a:tcPr/>
                </a:tc>
                <a:tc>
                  <a:txBody>
                    <a:bodyPr/>
                    <a:lstStyle/>
                    <a:p>
                      <a:pPr>
                        <a:lnSpc>
                          <a:spcPct val="107000"/>
                        </a:lnSpc>
                        <a:spcAft>
                          <a:spcPts val="800"/>
                        </a:spcAft>
                      </a:pPr>
                      <a:r>
                        <a:rPr lang="es-CL" sz="1600" dirty="0">
                          <a:solidFill>
                            <a:schemeClr val="tx1"/>
                          </a:solidFill>
                          <a:effectLst/>
                        </a:rPr>
                        <a:t>Sistemas de información (incluyendo ideas, memoria organizacional, fragmentos o componentes de sistemas, resultados de proyectos, pequeños experimentos). </a:t>
                      </a:r>
                      <a:r>
                        <a:rPr lang="en-US" sz="1600" dirty="0" err="1">
                          <a:solidFill>
                            <a:schemeClr val="tx1"/>
                          </a:solidFill>
                          <a:effectLst/>
                        </a:rPr>
                        <a:t>Utilización</a:t>
                      </a:r>
                      <a:r>
                        <a:rPr lang="en-US" sz="1600" dirty="0">
                          <a:solidFill>
                            <a:schemeClr val="tx1"/>
                          </a:solidFill>
                          <a:effectLst/>
                        </a:rPr>
                        <a:t> de </a:t>
                      </a:r>
                      <a:r>
                        <a:rPr lang="en-US" sz="1600" dirty="0" err="1">
                          <a:solidFill>
                            <a:schemeClr val="tx1"/>
                          </a:solidFill>
                          <a:effectLst/>
                        </a:rPr>
                        <a:t>soluciones</a:t>
                      </a:r>
                      <a:r>
                        <a:rPr lang="en-US" sz="1600" dirty="0">
                          <a:solidFill>
                            <a:schemeClr val="tx1"/>
                          </a:solidFill>
                          <a:effectLst/>
                        </a:rPr>
                        <a:t> del </a:t>
                      </a:r>
                      <a:r>
                        <a:rPr lang="en-US" sz="1600" dirty="0" err="1">
                          <a:solidFill>
                            <a:schemeClr val="tx1"/>
                          </a:solidFill>
                          <a:effectLst/>
                        </a:rPr>
                        <a:t>tipo</a:t>
                      </a:r>
                      <a:r>
                        <a:rPr lang="en-US" sz="1600" dirty="0">
                          <a:solidFill>
                            <a:schemeClr val="tx1"/>
                          </a:solidFill>
                          <a:effectLst/>
                        </a:rPr>
                        <a:t> “second best”.</a:t>
                      </a:r>
                      <a:endParaRPr lang="es-CL" sz="16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0435" marR="20435" marT="8284" marB="0">
                    <a:solidFill>
                      <a:schemeClr val="bg1"/>
                    </a:solidFill>
                  </a:tcPr>
                </a:tc>
                <a:extLst>
                  <a:ext uri="{0D108BD9-81ED-4DB2-BD59-A6C34878D82A}">
                    <a16:rowId xmlns:a16="http://schemas.microsoft.com/office/drawing/2014/main" val="3328821626"/>
                  </a:ext>
                </a:extLst>
              </a:tr>
              <a:tr h="517029">
                <a:tc vMerge="1">
                  <a:txBody>
                    <a:bodyPr/>
                    <a:lstStyle/>
                    <a:p>
                      <a:endParaRPr lang="es-CL"/>
                    </a:p>
                  </a:txBody>
                  <a:tcPr/>
                </a:tc>
                <a:tc>
                  <a:txBody>
                    <a:bodyPr/>
                    <a:lstStyle/>
                    <a:p>
                      <a:pPr>
                        <a:lnSpc>
                          <a:spcPct val="107000"/>
                        </a:lnSpc>
                        <a:spcAft>
                          <a:spcPts val="800"/>
                        </a:spcAft>
                      </a:pPr>
                      <a:r>
                        <a:rPr lang="es-CL" sz="1600" dirty="0">
                          <a:solidFill>
                            <a:schemeClr val="tx1"/>
                          </a:solidFill>
                          <a:effectLst/>
                        </a:rPr>
                        <a:t>Estudios, inventarios y diagnósticos temáticos: bases de datos, investigación agronómica, estudios patrimoniales, catastros de proyectos, inventarios de biodiversidad, estudios de branding.</a:t>
                      </a:r>
                      <a:endParaRPr lang="es-CL" sz="16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0435" marR="20435" marT="8284" marB="0">
                    <a:solidFill>
                      <a:schemeClr val="accent4">
                        <a:lumMod val="40000"/>
                        <a:lumOff val="60000"/>
                      </a:schemeClr>
                    </a:solidFill>
                  </a:tcPr>
                </a:tc>
                <a:extLst>
                  <a:ext uri="{0D108BD9-81ED-4DB2-BD59-A6C34878D82A}">
                    <a16:rowId xmlns:a16="http://schemas.microsoft.com/office/drawing/2014/main" val="2875993454"/>
                  </a:ext>
                </a:extLst>
              </a:tr>
              <a:tr h="517029">
                <a:tc vMerge="1">
                  <a:txBody>
                    <a:bodyPr/>
                    <a:lstStyle/>
                    <a:p>
                      <a:endParaRPr lang="es-CL"/>
                    </a:p>
                  </a:txBody>
                  <a:tcPr/>
                </a:tc>
                <a:tc>
                  <a:txBody>
                    <a:bodyPr/>
                    <a:lstStyle/>
                    <a:p>
                      <a:pPr>
                        <a:lnSpc>
                          <a:spcPct val="107000"/>
                        </a:lnSpc>
                        <a:spcAft>
                          <a:spcPts val="800"/>
                        </a:spcAft>
                      </a:pPr>
                      <a:r>
                        <a:rPr lang="es-CL" sz="1600" b="1" dirty="0">
                          <a:solidFill>
                            <a:srgbClr val="FF0000"/>
                          </a:solidFill>
                          <a:effectLst/>
                        </a:rPr>
                        <a:t>Recursos aportados por actores globales, externos al territorio</a:t>
                      </a:r>
                      <a:r>
                        <a:rPr lang="es-CL" sz="1600" dirty="0">
                          <a:solidFill>
                            <a:schemeClr val="tx1"/>
                          </a:solidFill>
                          <a:effectLst/>
                        </a:rPr>
                        <a:t>: empresas, ONG, fundaciones, fondos sociales, prestadores (formales o informales) de servicios.</a:t>
                      </a:r>
                      <a:endParaRPr lang="es-CL" sz="16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0435" marR="20435" marT="8284" marB="0">
                    <a:solidFill>
                      <a:schemeClr val="bg1"/>
                    </a:solidFill>
                  </a:tcPr>
                </a:tc>
                <a:extLst>
                  <a:ext uri="{0D108BD9-81ED-4DB2-BD59-A6C34878D82A}">
                    <a16:rowId xmlns:a16="http://schemas.microsoft.com/office/drawing/2014/main" val="2085271404"/>
                  </a:ext>
                </a:extLst>
              </a:tr>
              <a:tr h="517029">
                <a:tc vMerge="1">
                  <a:txBody>
                    <a:bodyPr/>
                    <a:lstStyle/>
                    <a:p>
                      <a:endParaRPr lang="es-CL"/>
                    </a:p>
                  </a:txBody>
                  <a:tcPr/>
                </a:tc>
                <a:tc>
                  <a:txBody>
                    <a:bodyPr/>
                    <a:lstStyle/>
                    <a:p>
                      <a:pPr>
                        <a:lnSpc>
                          <a:spcPct val="107000"/>
                        </a:lnSpc>
                        <a:spcAft>
                          <a:spcPts val="800"/>
                        </a:spcAft>
                      </a:pPr>
                      <a:r>
                        <a:rPr lang="es-CL" sz="1600" dirty="0">
                          <a:solidFill>
                            <a:schemeClr val="tx1"/>
                          </a:solidFill>
                          <a:effectLst/>
                        </a:rPr>
                        <a:t>Activos de otras instituciones locales (incluyendo instituciones fallidas, que han dejado de operar y que pueden ser reutilizadas para crear nuevas instituciones): normativas, prestigio, marcas, infraestructura.</a:t>
                      </a:r>
                      <a:endParaRPr lang="es-CL" sz="16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0435" marR="20435" marT="8284" marB="0">
                    <a:solidFill>
                      <a:schemeClr val="accent4">
                        <a:lumMod val="40000"/>
                        <a:lumOff val="60000"/>
                      </a:schemeClr>
                    </a:solidFill>
                  </a:tcPr>
                </a:tc>
                <a:extLst>
                  <a:ext uri="{0D108BD9-81ED-4DB2-BD59-A6C34878D82A}">
                    <a16:rowId xmlns:a16="http://schemas.microsoft.com/office/drawing/2014/main" val="4159821465"/>
                  </a:ext>
                </a:extLst>
              </a:tr>
              <a:tr h="300137">
                <a:tc vMerge="1">
                  <a:txBody>
                    <a:bodyPr/>
                    <a:lstStyle/>
                    <a:p>
                      <a:endParaRPr lang="es-CL"/>
                    </a:p>
                  </a:txBody>
                  <a:tcPr/>
                </a:tc>
                <a:tc>
                  <a:txBody>
                    <a:bodyPr/>
                    <a:lstStyle/>
                    <a:p>
                      <a:pPr>
                        <a:lnSpc>
                          <a:spcPct val="107000"/>
                        </a:lnSpc>
                        <a:spcAft>
                          <a:spcPts val="800"/>
                        </a:spcAft>
                      </a:pPr>
                      <a:r>
                        <a:rPr lang="es-CL" sz="1600" dirty="0">
                          <a:solidFill>
                            <a:schemeClr val="tx1"/>
                          </a:solidFill>
                          <a:effectLst/>
                        </a:rPr>
                        <a:t>Capacidades de servicio no utilizadas de los organismos del Estado, bienes fiscales no utilizados, otros activos municipales. </a:t>
                      </a:r>
                      <a:endParaRPr lang="es-CL" sz="16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0435" marR="20435" marT="8284" marB="0">
                    <a:solidFill>
                      <a:schemeClr val="bg1"/>
                    </a:solidFill>
                  </a:tcPr>
                </a:tc>
                <a:extLst>
                  <a:ext uri="{0D108BD9-81ED-4DB2-BD59-A6C34878D82A}">
                    <a16:rowId xmlns:a16="http://schemas.microsoft.com/office/drawing/2014/main" val="4212194109"/>
                  </a:ext>
                </a:extLst>
              </a:tr>
              <a:tr h="517029">
                <a:tc vMerge="1">
                  <a:txBody>
                    <a:bodyPr/>
                    <a:lstStyle/>
                    <a:p>
                      <a:endParaRPr lang="es-CL"/>
                    </a:p>
                  </a:txBody>
                  <a:tcPr/>
                </a:tc>
                <a:tc>
                  <a:txBody>
                    <a:bodyPr/>
                    <a:lstStyle/>
                    <a:p>
                      <a:pPr>
                        <a:lnSpc>
                          <a:spcPct val="107000"/>
                        </a:lnSpc>
                        <a:spcAft>
                          <a:spcPts val="800"/>
                        </a:spcAft>
                      </a:pPr>
                      <a:r>
                        <a:rPr lang="es-CL" sz="1600" dirty="0">
                          <a:solidFill>
                            <a:schemeClr val="tx1"/>
                          </a:solidFill>
                          <a:effectLst/>
                        </a:rPr>
                        <a:t>Activos no utilizados (equipos, infraestructura, otros) por empresas urbanas (modelo banco de alimentos). </a:t>
                      </a:r>
                      <a:r>
                        <a:rPr lang="en-US" sz="1600" dirty="0" err="1">
                          <a:solidFill>
                            <a:schemeClr val="tx1"/>
                          </a:solidFill>
                          <a:effectLst/>
                        </a:rPr>
                        <a:t>Donaciones</a:t>
                      </a:r>
                      <a:r>
                        <a:rPr lang="en-US" sz="1600" dirty="0">
                          <a:solidFill>
                            <a:schemeClr val="tx1"/>
                          </a:solidFill>
                          <a:effectLst/>
                        </a:rPr>
                        <a:t> y/o </a:t>
                      </a:r>
                      <a:r>
                        <a:rPr lang="en-US" sz="1600" dirty="0" err="1">
                          <a:solidFill>
                            <a:schemeClr val="tx1"/>
                          </a:solidFill>
                          <a:effectLst/>
                        </a:rPr>
                        <a:t>préstamos</a:t>
                      </a:r>
                      <a:endParaRPr lang="es-CL" sz="16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0435" marR="20435" marT="8284" marB="0">
                    <a:solidFill>
                      <a:schemeClr val="accent4">
                        <a:lumMod val="40000"/>
                        <a:lumOff val="60000"/>
                      </a:schemeClr>
                    </a:solidFill>
                  </a:tcPr>
                </a:tc>
                <a:extLst>
                  <a:ext uri="{0D108BD9-81ED-4DB2-BD59-A6C34878D82A}">
                    <a16:rowId xmlns:a16="http://schemas.microsoft.com/office/drawing/2014/main" val="3400364724"/>
                  </a:ext>
                </a:extLst>
              </a:tr>
              <a:tr h="517029">
                <a:tc vMerge="1">
                  <a:txBody>
                    <a:bodyPr/>
                    <a:lstStyle/>
                    <a:p>
                      <a:endParaRPr lang="es-CL"/>
                    </a:p>
                  </a:txBody>
                  <a:tcPr/>
                </a:tc>
                <a:tc>
                  <a:txBody>
                    <a:bodyPr/>
                    <a:lstStyle/>
                    <a:p>
                      <a:pPr>
                        <a:lnSpc>
                          <a:spcPct val="107000"/>
                        </a:lnSpc>
                        <a:spcAft>
                          <a:spcPts val="800"/>
                        </a:spcAft>
                      </a:pPr>
                      <a:r>
                        <a:rPr lang="es-CL" sz="1600" dirty="0">
                          <a:solidFill>
                            <a:schemeClr val="tx1"/>
                          </a:solidFill>
                          <a:effectLst/>
                        </a:rPr>
                        <a:t>Aportes de artistas y otros actores creadores de cultura ligados al territorio, que contribuyen a crear un nuevo universo cognitivo.</a:t>
                      </a:r>
                      <a:endParaRPr lang="es-CL" sz="16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0435" marR="20435" marT="8284" marB="0">
                    <a:solidFill>
                      <a:schemeClr val="bg1"/>
                    </a:solidFill>
                  </a:tcPr>
                </a:tc>
                <a:extLst>
                  <a:ext uri="{0D108BD9-81ED-4DB2-BD59-A6C34878D82A}">
                    <a16:rowId xmlns:a16="http://schemas.microsoft.com/office/drawing/2014/main" val="3937222540"/>
                  </a:ext>
                </a:extLst>
              </a:tr>
              <a:tr h="746383">
                <a:tc vMerge="1">
                  <a:txBody>
                    <a:bodyPr/>
                    <a:lstStyle/>
                    <a:p>
                      <a:endParaRPr lang="es-CL"/>
                    </a:p>
                  </a:txBody>
                  <a:tcPr/>
                </a:tc>
                <a:tc>
                  <a:txBody>
                    <a:bodyPr/>
                    <a:lstStyle/>
                    <a:p>
                      <a:pPr>
                        <a:lnSpc>
                          <a:spcPct val="107000"/>
                        </a:lnSpc>
                        <a:spcAft>
                          <a:spcPts val="800"/>
                        </a:spcAft>
                      </a:pPr>
                      <a:r>
                        <a:rPr lang="es-CL" sz="1600" b="1" dirty="0">
                          <a:solidFill>
                            <a:srgbClr val="FF0000"/>
                          </a:solidFill>
                          <a:effectLst/>
                        </a:rPr>
                        <a:t>Redes sociales </a:t>
                      </a:r>
                      <a:r>
                        <a:rPr lang="es-CL" sz="1600" dirty="0">
                          <a:solidFill>
                            <a:schemeClr val="tx1"/>
                          </a:solidFill>
                          <a:effectLst/>
                        </a:rPr>
                        <a:t>(Google, WhatsApp, Facebook, otras) para obtener información, vender productos, acceder a financiamiento, hacer consultas, participar en proyectos, generar aprendizaje entre pares, entre muchas otras posibilidades.</a:t>
                      </a:r>
                      <a:endParaRPr lang="es-CL" sz="16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0435" marR="20435" marT="8284" marB="0">
                    <a:solidFill>
                      <a:schemeClr val="accent4">
                        <a:lumMod val="40000"/>
                        <a:lumOff val="60000"/>
                      </a:schemeClr>
                    </a:solidFill>
                  </a:tcPr>
                </a:tc>
                <a:extLst>
                  <a:ext uri="{0D108BD9-81ED-4DB2-BD59-A6C34878D82A}">
                    <a16:rowId xmlns:a16="http://schemas.microsoft.com/office/drawing/2014/main" val="1173384001"/>
                  </a:ext>
                </a:extLst>
              </a:tr>
            </a:tbl>
          </a:graphicData>
        </a:graphic>
      </p:graphicFrame>
      <p:sp>
        <p:nvSpPr>
          <p:cNvPr id="3" name="Rectangle 1">
            <a:extLst>
              <a:ext uri="{FF2B5EF4-FFF2-40B4-BE49-F238E27FC236}">
                <a16:creationId xmlns:a16="http://schemas.microsoft.com/office/drawing/2014/main" id="{374D7AF4-6D4E-4DA0-9CCA-428106C8D89E}"/>
              </a:ext>
            </a:extLst>
          </p:cNvPr>
          <p:cNvSpPr>
            <a:spLocks noChangeArrowheads="1"/>
          </p:cNvSpPr>
          <p:nvPr/>
        </p:nvSpPr>
        <p:spPr bwMode="auto">
          <a:xfrm>
            <a:off x="838200" y="195738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CL"/>
          </a:p>
        </p:txBody>
      </p:sp>
    </p:spTree>
    <p:extLst>
      <p:ext uri="{BB962C8B-B14F-4D97-AF65-F5344CB8AC3E}">
        <p14:creationId xmlns:p14="http://schemas.microsoft.com/office/powerpoint/2010/main" val="1929166781"/>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1388</TotalTime>
  <Words>4422</Words>
  <Application>Microsoft Office PowerPoint</Application>
  <PresentationFormat>Panorámica</PresentationFormat>
  <Paragraphs>463</Paragraphs>
  <Slides>39</Slides>
  <Notes>31</Notes>
  <HiddenSlides>0</HiddenSlides>
  <MMClips>0</MMClips>
  <ScaleCrop>false</ScaleCrop>
  <HeadingPairs>
    <vt:vector size="6" baseType="variant">
      <vt:variant>
        <vt:lpstr>Fuentes usadas</vt:lpstr>
      </vt:variant>
      <vt:variant>
        <vt:i4>12</vt:i4>
      </vt:variant>
      <vt:variant>
        <vt:lpstr>Tema</vt:lpstr>
      </vt:variant>
      <vt:variant>
        <vt:i4>1</vt:i4>
      </vt:variant>
      <vt:variant>
        <vt:lpstr>Títulos de diapositiva</vt:lpstr>
      </vt:variant>
      <vt:variant>
        <vt:i4>39</vt:i4>
      </vt:variant>
    </vt:vector>
  </HeadingPairs>
  <TitlesOfParts>
    <vt:vector size="52" baseType="lpstr">
      <vt:lpstr>Arial</vt:lpstr>
      <vt:lpstr>Calibri</vt:lpstr>
      <vt:lpstr>Calibri Light</vt:lpstr>
      <vt:lpstr>Corbel</vt:lpstr>
      <vt:lpstr>FuturaStd-Light</vt:lpstr>
      <vt:lpstr>Garamond</vt:lpstr>
      <vt:lpstr>MiloTE</vt:lpstr>
      <vt:lpstr>Open Sans</vt:lpstr>
      <vt:lpstr>Times New Roman</vt:lpstr>
      <vt:lpstr>var(--ds-type-system-sans)</vt:lpstr>
      <vt:lpstr>var(--ds-type-system-serif)</vt:lpstr>
      <vt:lpstr>Wingdings</vt:lpstr>
      <vt:lpstr>Tema de Office</vt:lpstr>
      <vt:lpstr>Presentación de PowerPoint</vt:lpstr>
      <vt:lpstr>“ES NECESARIO UNA TRANSFORMACIÓN DEL SISTEMA ALIMENTARIO”   “TENEMOS QUE APLICAR UNA ESTRATEGIA DE BAJO COSTO” (EVITAR EL INMOVILISMO)   “LA DIGITALIZACIÓN ES CONDICIÓN NECESARIA PERO NO SUFICIENTE”   “LA DIGITALIZACIÓN DEBE ESTAR AL SERVICIO DE NUEVOS PARADIGMAS: TRANSICIÓN AGROECOLÓGICA Y BIOECONOMIA”   </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Octavio Sotomayor</dc:creator>
  <cp:lastModifiedBy>Octavio Sotomayor</cp:lastModifiedBy>
  <cp:revision>182</cp:revision>
  <dcterms:created xsi:type="dcterms:W3CDTF">2021-03-14T23:38:53Z</dcterms:created>
  <dcterms:modified xsi:type="dcterms:W3CDTF">2021-04-08T17:56:43Z</dcterms:modified>
</cp:coreProperties>
</file>